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85" r:id="rId5"/>
    <p:sldMasterId id="2147483672" r:id="rId6"/>
  </p:sldMasterIdLst>
  <p:notesMasterIdLst>
    <p:notesMasterId r:id="rId17"/>
  </p:notesMasterIdLst>
  <p:handoutMasterIdLst>
    <p:handoutMasterId r:id="rId18"/>
  </p:handoutMasterIdLst>
  <p:sldIdLst>
    <p:sldId id="278" r:id="rId7"/>
    <p:sldId id="279" r:id="rId8"/>
    <p:sldId id="280" r:id="rId9"/>
    <p:sldId id="281" r:id="rId10"/>
    <p:sldId id="291" r:id="rId11"/>
    <p:sldId id="294" r:id="rId12"/>
    <p:sldId id="282" r:id="rId13"/>
    <p:sldId id="284" r:id="rId14"/>
    <p:sldId id="285" r:id="rId15"/>
    <p:sldId id="293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EA836"/>
    <a:srgbClr val="E20C44"/>
    <a:srgbClr val="14879C"/>
    <a:srgbClr val="1780BD"/>
    <a:srgbClr val="004F5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3B8E002-3905-B3AE-FD5F-9728EFA295D7}" v="3" dt="2026-09-23T10:02:04.852"/>
    <p1510:client id="{4EC96448-D951-7F43-4514-A3A74A6CE65E}" v="4" dt="2026-09-23T11:36:04.53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microsoft.com/office/2015/10/relationships/revisionInfo" Target="revisionInfo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microsoft.com/office/2016/11/relationships/changesInfo" Target="changesInfos/changesInfo1.xml"/><Relationship Id="rId10" Type="http://schemas.openxmlformats.org/officeDocument/2006/relationships/slide" Target="slides/slide4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clId="Web-{4EC96448-D951-7F43-4514-A3A74A6CE65E}"/>
    <pc:docChg chg="modSld">
      <pc:chgData name="" userId="" providerId="" clId="Web-{4EC96448-D951-7F43-4514-A3A74A6CE65E}" dt="2026-09-23T11:35:37.061" v="0" actId="20577"/>
      <pc:docMkLst>
        <pc:docMk/>
      </pc:docMkLst>
      <pc:sldChg chg="modSp">
        <pc:chgData name="" userId="" providerId="" clId="Web-{4EC96448-D951-7F43-4514-A3A74A6CE65E}" dt="2026-09-23T11:35:37.061" v="0" actId="20577"/>
        <pc:sldMkLst>
          <pc:docMk/>
          <pc:sldMk cId="895604894" sldId="278"/>
        </pc:sldMkLst>
        <pc:spChg chg="mod">
          <ac:chgData name="" userId="" providerId="" clId="Web-{4EC96448-D951-7F43-4514-A3A74A6CE65E}" dt="2026-09-23T11:35:37.061" v="0" actId="20577"/>
          <ac:spMkLst>
            <pc:docMk/>
            <pc:sldMk cId="895604894" sldId="278"/>
            <ac:spMk id="3" creationId="{B7A93917-FF39-7481-0C42-7591352C6FB1}"/>
          </ac:spMkLst>
        </pc:spChg>
      </pc:sldChg>
    </pc:docChg>
  </pc:docChgLst>
  <pc:docChgLst>
    <pc:chgData name="Emily Mitchell" userId="S::emitchell@restoreplc.com::3351b650-4eaa-43a2-bb50-ce158390adab" providerId="AD" clId="Web-{4EC96448-D951-7F43-4514-A3A74A6CE65E}"/>
    <pc:docChg chg="modSld">
      <pc:chgData name="Emily Mitchell" userId="S::emitchell@restoreplc.com::3351b650-4eaa-43a2-bb50-ce158390adab" providerId="AD" clId="Web-{4EC96448-D951-7F43-4514-A3A74A6CE65E}" dt="2026-09-23T11:36:02.265" v="3" actId="20577"/>
      <pc:docMkLst>
        <pc:docMk/>
      </pc:docMkLst>
      <pc:sldChg chg="modSp">
        <pc:chgData name="Emily Mitchell" userId="S::emitchell@restoreplc.com::3351b650-4eaa-43a2-bb50-ce158390adab" providerId="AD" clId="Web-{4EC96448-D951-7F43-4514-A3A74A6CE65E}" dt="2026-09-23T11:36:02.265" v="3" actId="20577"/>
        <pc:sldMkLst>
          <pc:docMk/>
          <pc:sldMk cId="895604894" sldId="278"/>
        </pc:sldMkLst>
        <pc:spChg chg="mod">
          <ac:chgData name="Emily Mitchell" userId="S::emitchell@restoreplc.com::3351b650-4eaa-43a2-bb50-ce158390adab" providerId="AD" clId="Web-{4EC96448-D951-7F43-4514-A3A74A6CE65E}" dt="2026-09-23T11:36:02.265" v="3" actId="20577"/>
          <ac:spMkLst>
            <pc:docMk/>
            <pc:sldMk cId="895604894" sldId="278"/>
            <ac:spMk id="3" creationId="{B7A93917-FF39-7481-0C42-7591352C6FB1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87CD57D-22E3-9CDC-1A82-765EF78E771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D067FD-1DBE-D498-6BB6-FE096A0EFB1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D54A40-0B8B-4E10-9D92-D16D1DDDA762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AE41C8E-7BE7-0F98-662D-B0DF7D47231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3FF67D2-3039-AF26-6675-3247D3BA17B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428FA4-8717-4632-8603-23AFFFEB7B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51522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B46472-9F96-44EB-8500-1DB3D14BA0C4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D5BA45-3C1A-4BB9-BEAE-3E7735676E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1489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latin typeface="Calibri"/>
                <a:ea typeface="Calibri"/>
                <a:cs typeface="Calibri"/>
              </a:rPr>
              <a:t>755 million items scanned in the last three years</a:t>
            </a:r>
          </a:p>
          <a:p>
            <a:endParaRPr lang="en-US">
              <a:latin typeface="Calibri"/>
              <a:ea typeface="Calibri"/>
              <a:cs typeface="Calibri"/>
            </a:endParaRPr>
          </a:p>
          <a:p>
            <a:r>
              <a:rPr lang="en-US">
                <a:latin typeface="Calibri"/>
                <a:ea typeface="Calibri"/>
                <a:cs typeface="Calibri"/>
              </a:rPr>
              <a:t>We need to get some Digital info to put in notes here from Samia</a:t>
            </a:r>
          </a:p>
          <a:p>
            <a:endParaRPr lang="en-US">
              <a:latin typeface="Calibri"/>
              <a:ea typeface="Calibri"/>
              <a:cs typeface="Calibri"/>
            </a:endParaRPr>
          </a:p>
          <a:p>
            <a:r>
              <a:rPr lang="en-US">
                <a:latin typeface="Calibri"/>
                <a:ea typeface="Calibri"/>
                <a:cs typeface="Calibri"/>
              </a:rPr>
              <a:t>Make it clear what the Physical side of IM do and what the Digital side of IM do here in the notes </a:t>
            </a:r>
          </a:p>
          <a:p>
            <a:endParaRPr lang="en-US">
              <a:latin typeface="Calibri"/>
              <a:ea typeface="Calibri"/>
              <a:cs typeface="Calibri"/>
            </a:endParaRPr>
          </a:p>
          <a:p>
            <a:r>
              <a:rPr lang="en-US">
                <a:latin typeface="Calibri"/>
                <a:ea typeface="Calibri"/>
                <a:cs typeface="Calibri"/>
              </a:rPr>
              <a:t>IM create 80% of the profits for Restore PLC so what we do matters.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D5BA45-3C1A-4BB9-BEAE-3E7735676E94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66361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CCE8F5-9054-4CC1-B1EE-C91E8BAFA2E7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80128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sv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sv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svg"/><Relationship Id="rId4" Type="http://schemas.openxmlformats.org/officeDocument/2006/relationships/image" Target="../media/image15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8.svg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Urbanit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268CED-1599-7ADE-6E30-39730BE0DA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04896" y="2874044"/>
            <a:ext cx="4945523" cy="1109913"/>
          </a:xfrm>
        </p:spPr>
        <p:txBody>
          <a:bodyPr anchor="ctr">
            <a:normAutofit/>
          </a:bodyPr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B7FAC8F6-7F7F-C1F7-D06F-55AFE221B60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050419" y="-512195"/>
            <a:ext cx="7826042" cy="7771845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E8F1DC52-9E91-D690-0513-5DC0DF60420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04896" y="797103"/>
            <a:ext cx="1932192" cy="692563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E6CFF075-5609-7C36-B55D-3F8374230E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56806" y="5696510"/>
            <a:ext cx="4693299" cy="431341"/>
          </a:xfrm>
        </p:spPr>
        <p:txBody>
          <a:bodyPr>
            <a:normAutofit/>
          </a:bodyPr>
          <a:lstStyle>
            <a:lvl1pPr marL="0" indent="0" algn="l">
              <a:buNone/>
              <a:defRPr sz="1400" b="1" i="0" cap="all" baseline="0">
                <a:solidFill>
                  <a:schemeClr val="tx1"/>
                </a:solidFill>
                <a:latin typeface="Museo 700" panose="02000000000000000000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74392973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100" advClick="0" advTm="10000"/>
    </mc:Choice>
    <mc:Fallback xmlns="">
      <p:transition advClick="0" advTm="10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Green Gradi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2">
            <a:extLst>
              <a:ext uri="{FF2B5EF4-FFF2-40B4-BE49-F238E27FC236}">
                <a16:creationId xmlns:a16="http://schemas.microsoft.com/office/drawing/2014/main" id="{D3E348FD-2E50-D70F-E3DB-F40FBD579E7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 bwMode="auto">
          <a:xfrm>
            <a:off x="0" y="0"/>
            <a:ext cx="12192000" cy="6858000"/>
          </a:xfrm>
          <a:prstGeom prst="rect">
            <a:avLst/>
          </a:prstGeom>
          <a:gradFill rotWithShape="0">
            <a:gsLst>
              <a:gs pos="0">
                <a:srgbClr val="004F59"/>
              </a:gs>
              <a:gs pos="25000">
                <a:srgbClr val="004F59"/>
              </a:gs>
              <a:gs pos="100000">
                <a:srgbClr val="2EA836"/>
              </a:gs>
            </a:gsLst>
            <a:lin ang="0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GB" altLang="en-US" sz="900"/>
              <a:t>v</a:t>
            </a:r>
            <a:endParaRPr lang="en-US" altLang="en-US" sz="900"/>
          </a:p>
        </p:txBody>
      </p:sp>
      <p:pic>
        <p:nvPicPr>
          <p:cNvPr id="8" name="Picture 7" descr="A green and blue gradient&#10;&#10;AI-generated content may be incorrect.">
            <a:extLst>
              <a:ext uri="{FF2B5EF4-FFF2-40B4-BE49-F238E27FC236}">
                <a16:creationId xmlns:a16="http://schemas.microsoft.com/office/drawing/2014/main" id="{36778EF9-F932-DA59-E4A4-3919A1A10D2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1268CED-1599-7ADE-6E30-39730BE0DA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04896" y="2874044"/>
            <a:ext cx="4945523" cy="1109913"/>
          </a:xfrm>
        </p:spPr>
        <p:txBody>
          <a:bodyPr anchor="ctr">
            <a:normAutofit/>
          </a:bodyPr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E8F1DC52-9E91-D690-0513-5DC0DF60420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04896" y="797103"/>
            <a:ext cx="1932192" cy="692563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E6CFF075-5609-7C36-B55D-3F8374230E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56806" y="5696510"/>
            <a:ext cx="4693299" cy="431341"/>
          </a:xfrm>
        </p:spPr>
        <p:txBody>
          <a:bodyPr>
            <a:normAutofit/>
          </a:bodyPr>
          <a:lstStyle>
            <a:lvl1pPr marL="0" indent="0" algn="l">
              <a:buNone/>
              <a:defRPr sz="1400" b="1" i="0" cap="all" baseline="0">
                <a:solidFill>
                  <a:schemeClr val="tx1"/>
                </a:solidFill>
                <a:latin typeface="Museo 700" panose="02000000000000000000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6" name="Google Shape;31;p8">
            <a:extLst>
              <a:ext uri="{FF2B5EF4-FFF2-40B4-BE49-F238E27FC236}">
                <a16:creationId xmlns:a16="http://schemas.microsoft.com/office/drawing/2014/main" id="{0F57959F-56C2-FCE9-B071-D3729F26425A}"/>
              </a:ext>
            </a:extLst>
          </p:cNvPr>
          <p:cNvPicPr preferRelativeResize="0"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-398463"/>
            <a:ext cx="7656513" cy="7654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2459955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100" advClick="0" advTm="10000"/>
    </mc:Choice>
    <mc:Fallback xmlns="">
      <p:transition advClick="0" advTm="10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Custom Layout" preserve="1" userDrawn="1">
  <p:cSld name="Green-Gradient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70610859-09EF-B190-A32B-CE0CE5062D7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gradFill rotWithShape="0">
            <a:gsLst>
              <a:gs pos="0">
                <a:srgbClr val="004F59"/>
              </a:gs>
              <a:gs pos="25000">
                <a:srgbClr val="004F59"/>
              </a:gs>
              <a:gs pos="100000">
                <a:srgbClr val="2EA836"/>
              </a:gs>
            </a:gsLst>
            <a:lin ang="0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endParaRPr lang="en-US" altLang="en-US" sz="900"/>
          </a:p>
        </p:txBody>
      </p:sp>
      <p:cxnSp>
        <p:nvCxnSpPr>
          <p:cNvPr id="3" name="Google Shape;82;p10">
            <a:extLst>
              <a:ext uri="{FF2B5EF4-FFF2-40B4-BE49-F238E27FC236}">
                <a16:creationId xmlns:a16="http://schemas.microsoft.com/office/drawing/2014/main" id="{CB858DD1-689E-288F-9344-317A73CBED52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57200" y="933450"/>
            <a:ext cx="11396663" cy="0"/>
          </a:xfrm>
          <a:prstGeom prst="straightConnector1">
            <a:avLst/>
          </a:prstGeom>
          <a:noFill/>
          <a:ln w="53975">
            <a:solidFill>
              <a:schemeClr val="bg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7" name="Picture 6" descr="A green and blue gradient&#10;&#10;AI-generated content may be incorrect.">
            <a:extLst>
              <a:ext uri="{FF2B5EF4-FFF2-40B4-BE49-F238E27FC236}">
                <a16:creationId xmlns:a16="http://schemas.microsoft.com/office/drawing/2014/main" id="{7F431940-2347-F819-47FA-3D18AF0B946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1" name="Google Shape;81;p10"/>
          <p:cNvSpPr txBox="1">
            <a:spLocks noGrp="1"/>
          </p:cNvSpPr>
          <p:nvPr>
            <p:ph type="title"/>
          </p:nvPr>
        </p:nvSpPr>
        <p:spPr>
          <a:xfrm>
            <a:off x="382772" y="202206"/>
            <a:ext cx="9336272" cy="701675"/>
          </a:xfrm>
          <a:prstGeom prst="rect">
            <a:avLst/>
          </a:prstGeom>
          <a:noFill/>
          <a:ln>
            <a:noFill/>
          </a:ln>
        </p:spPr>
        <p:txBody>
          <a:bodyPr spcFirstLastPara="1" lIns="91425" tIns="45700" rIns="91425" bIns="4570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  <a:defRPr sz="2200" b="0" i="0" u="none" strike="noStrike" cap="none">
                <a:solidFill>
                  <a:schemeClr val="lt1"/>
                </a:solidFill>
                <a:latin typeface="Museo 500" panose="02000000000000000000" pitchFamily="2" charset="77"/>
                <a:ea typeface="Museo 500" panose="02000000000000000000" pitchFamily="2" charset="77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9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9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9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9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9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9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9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9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B1005518-9D6E-CE64-25D4-16EFA767727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48765" y="345068"/>
            <a:ext cx="1160463" cy="415949"/>
          </a:xfrm>
          <a:prstGeom prst="rect">
            <a:avLst/>
          </a:prstGeom>
        </p:spPr>
      </p:pic>
      <p:sp>
        <p:nvSpPr>
          <p:cNvPr id="6" name="Text Placeholder 13">
            <a:extLst>
              <a:ext uri="{FF2B5EF4-FFF2-40B4-BE49-F238E27FC236}">
                <a16:creationId xmlns:a16="http://schemas.microsoft.com/office/drawing/2014/main" id="{BB8AC874-F770-15E4-2370-A96D2F3E1F8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1165225"/>
            <a:ext cx="6164263" cy="506095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2256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10000"/>
    </mc:Choice>
    <mc:Fallback xmlns="">
      <p:transition advClick="0" advTm="10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 person on the phone&#10;&#10;Description automatically generated">
            <a:extLst>
              <a:ext uri="{FF2B5EF4-FFF2-40B4-BE49-F238E27FC236}">
                <a16:creationId xmlns:a16="http://schemas.microsoft.com/office/drawing/2014/main" id="{805AD4C6-4AEE-5A85-725E-60F0643FFE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8394" y="-206830"/>
            <a:ext cx="12240394" cy="816026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C2D298A-05A8-3478-9B2D-52AC3C0937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8125"/>
            <a:ext cx="9817100" cy="702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cxnSp>
        <p:nvCxnSpPr>
          <p:cNvPr id="8" name="Google Shape;20;p6">
            <a:extLst>
              <a:ext uri="{FF2B5EF4-FFF2-40B4-BE49-F238E27FC236}">
                <a16:creationId xmlns:a16="http://schemas.microsoft.com/office/drawing/2014/main" id="{C51EEC6B-13F3-30F8-C907-292D1ECE41C0}"/>
              </a:ext>
            </a:extLst>
          </p:cNvPr>
          <p:cNvCxnSpPr/>
          <p:nvPr userDrawn="1"/>
        </p:nvCxnSpPr>
        <p:spPr>
          <a:xfrm>
            <a:off x="457200" y="1028700"/>
            <a:ext cx="11397147" cy="0"/>
          </a:xfrm>
          <a:prstGeom prst="straightConnector1">
            <a:avLst/>
          </a:prstGeom>
          <a:noFill/>
          <a:ln w="53975" cap="flat" cmpd="sng">
            <a:solidFill>
              <a:srgbClr val="004F59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3B049297-A4DE-A9F3-FE2E-BF0D833045F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1165225"/>
            <a:ext cx="6164263" cy="5060950"/>
          </a:xfrm>
        </p:spPr>
        <p:txBody>
          <a:bodyPr/>
          <a:lstStyle>
            <a:lvl1pPr>
              <a:defRPr>
                <a:solidFill>
                  <a:srgbClr val="004F59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6" name="Picture 5" descr="A black and green striped background&#10;&#10;Description automatically generated">
            <a:extLst>
              <a:ext uri="{FF2B5EF4-FFF2-40B4-BE49-F238E27FC236}">
                <a16:creationId xmlns:a16="http://schemas.microsoft.com/office/drawing/2014/main" id="{5BA381AF-49C2-64A7-7C9D-08722546726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43181"/>
            <a:ext cx="2413981" cy="412086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FAD1DD2A-779B-5D49-2B60-C04AF1F7909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589213" y="386484"/>
            <a:ext cx="1252178" cy="448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0957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10000"/>
    </mc:Choice>
    <mc:Fallback xmlns="">
      <p:transition advClick="0" advTm="10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xec 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2D298A-05A8-3478-9B2D-52AC3C0937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8125"/>
            <a:ext cx="9817100" cy="702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62B725-DF5B-DEA7-6BA9-EBFF4A12860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310643"/>
            <a:ext cx="5181600" cy="4866320"/>
          </a:xfrm>
        </p:spPr>
        <p:txBody>
          <a:bodyPr/>
          <a:lstStyle>
            <a:lvl2pPr>
              <a:defRPr>
                <a:solidFill>
                  <a:schemeClr val="accent1"/>
                </a:solidFill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cxnSp>
        <p:nvCxnSpPr>
          <p:cNvPr id="8" name="Google Shape;20;p6">
            <a:extLst>
              <a:ext uri="{FF2B5EF4-FFF2-40B4-BE49-F238E27FC236}">
                <a16:creationId xmlns:a16="http://schemas.microsoft.com/office/drawing/2014/main" id="{C51EEC6B-13F3-30F8-C907-292D1ECE41C0}"/>
              </a:ext>
            </a:extLst>
          </p:cNvPr>
          <p:cNvCxnSpPr/>
          <p:nvPr userDrawn="1"/>
        </p:nvCxnSpPr>
        <p:spPr>
          <a:xfrm>
            <a:off x="457200" y="1028700"/>
            <a:ext cx="11397147" cy="0"/>
          </a:xfrm>
          <a:prstGeom prst="straightConnector1">
            <a:avLst/>
          </a:prstGeom>
          <a:noFill/>
          <a:ln w="53975" cap="flat" cmpd="sng">
            <a:solidFill>
              <a:srgbClr val="004F59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5" name="Graphic 4">
            <a:extLst>
              <a:ext uri="{FF2B5EF4-FFF2-40B4-BE49-F238E27FC236}">
                <a16:creationId xmlns:a16="http://schemas.microsoft.com/office/drawing/2014/main" id="{731E9408-6160-EF63-21EE-A10D6CD65B2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515764" y="29560"/>
            <a:ext cx="1583708" cy="1119129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D2B5F515-0B7B-460D-F773-E5E03FAAF8D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180489" y="1699832"/>
            <a:ext cx="10757164" cy="10682668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47E92FB8-30C0-61E9-B63B-6DA73D2673D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991601" y="3800887"/>
            <a:ext cx="2722788" cy="2714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691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10000"/>
    </mc:Choice>
    <mc:Fallback xmlns="">
      <p:transition advClick="0" advTm="10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width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2D298A-05A8-3478-9B2D-52AC3C0937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8125"/>
            <a:ext cx="9817100" cy="702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62B725-DF5B-DEA7-6BA9-EBFF4A12860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310643"/>
            <a:ext cx="10500361" cy="4866320"/>
          </a:xfrm>
        </p:spPr>
        <p:txBody>
          <a:bodyPr/>
          <a:lstStyle>
            <a:lvl2pPr>
              <a:defRPr>
                <a:solidFill>
                  <a:schemeClr val="accent1"/>
                </a:solidFill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cxnSp>
        <p:nvCxnSpPr>
          <p:cNvPr id="8" name="Google Shape;20;p6">
            <a:extLst>
              <a:ext uri="{FF2B5EF4-FFF2-40B4-BE49-F238E27FC236}">
                <a16:creationId xmlns:a16="http://schemas.microsoft.com/office/drawing/2014/main" id="{C51EEC6B-13F3-30F8-C907-292D1ECE41C0}"/>
              </a:ext>
            </a:extLst>
          </p:cNvPr>
          <p:cNvCxnSpPr/>
          <p:nvPr userDrawn="1"/>
        </p:nvCxnSpPr>
        <p:spPr>
          <a:xfrm>
            <a:off x="457200" y="1028700"/>
            <a:ext cx="11397147" cy="0"/>
          </a:xfrm>
          <a:prstGeom prst="straightConnector1">
            <a:avLst/>
          </a:prstGeom>
          <a:noFill/>
          <a:ln w="53975" cap="flat" cmpd="sng">
            <a:solidFill>
              <a:srgbClr val="004F59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4" name="Graphic 3">
            <a:extLst>
              <a:ext uri="{FF2B5EF4-FFF2-40B4-BE49-F238E27FC236}">
                <a16:creationId xmlns:a16="http://schemas.microsoft.com/office/drawing/2014/main" id="{9C75FFC4-39B1-EB73-FAD7-CB7710DC73E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515764" y="29560"/>
            <a:ext cx="1583708" cy="1119129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A75518C9-18D0-E4C0-C9EF-BC49804EE85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30243" y="5957077"/>
            <a:ext cx="4261757" cy="871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4849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10000"/>
    </mc:Choice>
    <mc:Fallback xmlns="">
      <p:transition advClick="0" advTm="10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0:50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2D298A-05A8-3478-9B2D-52AC3C0937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8125"/>
            <a:ext cx="9817100" cy="702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cxnSp>
        <p:nvCxnSpPr>
          <p:cNvPr id="8" name="Google Shape;20;p6">
            <a:extLst>
              <a:ext uri="{FF2B5EF4-FFF2-40B4-BE49-F238E27FC236}">
                <a16:creationId xmlns:a16="http://schemas.microsoft.com/office/drawing/2014/main" id="{C51EEC6B-13F3-30F8-C907-292D1ECE41C0}"/>
              </a:ext>
            </a:extLst>
          </p:cNvPr>
          <p:cNvCxnSpPr/>
          <p:nvPr userDrawn="1"/>
        </p:nvCxnSpPr>
        <p:spPr>
          <a:xfrm>
            <a:off x="457200" y="1028700"/>
            <a:ext cx="11397147" cy="0"/>
          </a:xfrm>
          <a:prstGeom prst="straightConnector1">
            <a:avLst/>
          </a:prstGeom>
          <a:noFill/>
          <a:ln w="53975" cap="flat" cmpd="sng">
            <a:solidFill>
              <a:srgbClr val="004F59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9AC8928D-C79E-089F-0F7C-E5264EFA5E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310643"/>
            <a:ext cx="5181600" cy="4579617"/>
          </a:xfrm>
        </p:spPr>
        <p:txBody>
          <a:bodyPr/>
          <a:lstStyle>
            <a:lvl2pPr>
              <a:defRPr>
                <a:solidFill>
                  <a:schemeClr val="accent1"/>
                </a:solidFill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CD7D8C7-C9A3-9211-5A11-D9EA97DF14EE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649889" y="1310643"/>
            <a:ext cx="5181600" cy="4579617"/>
          </a:xfrm>
        </p:spPr>
        <p:txBody>
          <a:bodyPr/>
          <a:lstStyle>
            <a:lvl2pPr>
              <a:defRPr>
                <a:solidFill>
                  <a:schemeClr val="accent1"/>
                </a:solidFill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AF8499FF-81F2-5823-1B05-2D00D2BC9F2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515764" y="29560"/>
            <a:ext cx="1583708" cy="1119129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C4FE2B40-DDED-C388-FC1F-306515BE40C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512989" y="4925786"/>
            <a:ext cx="2875440" cy="2866753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D530B7CB-FA7A-B5BA-7AE9-0292A3B685E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326719" y="5864724"/>
            <a:ext cx="646340" cy="641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4515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10000"/>
    </mc:Choice>
    <mc:Fallback xmlns="">
      <p:transition advClick="0" advTm="10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&amp;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2D298A-05A8-3478-9B2D-52AC3C0937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8125"/>
            <a:ext cx="9817100" cy="702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cxnSp>
        <p:nvCxnSpPr>
          <p:cNvPr id="8" name="Google Shape;20;p6">
            <a:extLst>
              <a:ext uri="{FF2B5EF4-FFF2-40B4-BE49-F238E27FC236}">
                <a16:creationId xmlns:a16="http://schemas.microsoft.com/office/drawing/2014/main" id="{C51EEC6B-13F3-30F8-C907-292D1ECE41C0}"/>
              </a:ext>
            </a:extLst>
          </p:cNvPr>
          <p:cNvCxnSpPr/>
          <p:nvPr userDrawn="1"/>
        </p:nvCxnSpPr>
        <p:spPr>
          <a:xfrm>
            <a:off x="457200" y="1028700"/>
            <a:ext cx="11397147" cy="0"/>
          </a:xfrm>
          <a:prstGeom prst="straightConnector1">
            <a:avLst/>
          </a:prstGeom>
          <a:noFill/>
          <a:ln w="53975" cap="flat" cmpd="sng">
            <a:solidFill>
              <a:srgbClr val="004F59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9AC8928D-C79E-089F-0F7C-E5264EFA5E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310644"/>
            <a:ext cx="3902400" cy="3839530"/>
          </a:xfrm>
        </p:spPr>
        <p:txBody>
          <a:bodyPr/>
          <a:lstStyle>
            <a:lvl2pPr>
              <a:defRPr>
                <a:solidFill>
                  <a:schemeClr val="accent1"/>
                </a:solidFill>
              </a:defRPr>
            </a:lvl2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Table Placeholder 9">
            <a:extLst>
              <a:ext uri="{FF2B5EF4-FFF2-40B4-BE49-F238E27FC236}">
                <a16:creationId xmlns:a16="http://schemas.microsoft.com/office/drawing/2014/main" id="{A7FBA8F2-CE79-B7D2-170D-4A23F7862134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4906963" y="1311274"/>
            <a:ext cx="6947384" cy="4723759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F3D26545-66F7-1422-34A1-D2089706938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515764" y="29560"/>
            <a:ext cx="1583708" cy="1119129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D3732197-744B-27E6-8709-90D0A5AFDF1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51313" y="5247868"/>
            <a:ext cx="4023359" cy="4023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724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10000"/>
    </mc:Choice>
    <mc:Fallback xmlns="">
      <p:transition advClick="0" advTm="10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&amp;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2D298A-05A8-3478-9B2D-52AC3C0937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8125"/>
            <a:ext cx="9817100" cy="702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cxnSp>
        <p:nvCxnSpPr>
          <p:cNvPr id="8" name="Google Shape;20;p6">
            <a:extLst>
              <a:ext uri="{FF2B5EF4-FFF2-40B4-BE49-F238E27FC236}">
                <a16:creationId xmlns:a16="http://schemas.microsoft.com/office/drawing/2014/main" id="{C51EEC6B-13F3-30F8-C907-292D1ECE41C0}"/>
              </a:ext>
            </a:extLst>
          </p:cNvPr>
          <p:cNvCxnSpPr/>
          <p:nvPr userDrawn="1"/>
        </p:nvCxnSpPr>
        <p:spPr>
          <a:xfrm>
            <a:off x="457200" y="1028700"/>
            <a:ext cx="11397147" cy="0"/>
          </a:xfrm>
          <a:prstGeom prst="straightConnector1">
            <a:avLst/>
          </a:prstGeom>
          <a:noFill/>
          <a:ln w="53975" cap="flat" cmpd="sng">
            <a:solidFill>
              <a:srgbClr val="004F59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1D6DFDC-9CBC-2AEA-442F-D1FEF5ADD8D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499225" y="1247775"/>
            <a:ext cx="5354638" cy="4314825"/>
          </a:xfrm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Text</a:t>
            </a:r>
          </a:p>
        </p:txBody>
      </p:sp>
      <p:sp>
        <p:nvSpPr>
          <p:cNvPr id="14" name="Chart Placeholder 13">
            <a:extLst>
              <a:ext uri="{FF2B5EF4-FFF2-40B4-BE49-F238E27FC236}">
                <a16:creationId xmlns:a16="http://schemas.microsoft.com/office/drawing/2014/main" id="{6D54386E-8DA7-D446-09D7-8C1DC0AB8601}"/>
              </a:ext>
            </a:extLst>
          </p:cNvPr>
          <p:cNvSpPr>
            <a:spLocks noGrp="1"/>
          </p:cNvSpPr>
          <p:nvPr>
            <p:ph type="chart" sz="quarter" idx="12"/>
          </p:nvPr>
        </p:nvSpPr>
        <p:spPr>
          <a:xfrm>
            <a:off x="838200" y="1247775"/>
            <a:ext cx="5354638" cy="4314825"/>
          </a:xfrm>
        </p:spPr>
        <p:txBody>
          <a:bodyPr/>
          <a:lstStyle/>
          <a:p>
            <a:r>
              <a:rPr lang="en-US"/>
              <a:t>Click icon to add chart</a:t>
            </a:r>
            <a:endParaRPr lang="en-GB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2C9B8177-2D00-71C1-34B2-60222A84558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515764" y="29560"/>
            <a:ext cx="1583708" cy="1119129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8BA2415D-E4DF-BB7B-09D8-11F9D7C4E98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30243" y="5957077"/>
            <a:ext cx="4261757" cy="871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5535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10000"/>
    </mc:Choice>
    <mc:Fallback xmlns="">
      <p:transition advClick="0" advTm="10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rvi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2D298A-05A8-3478-9B2D-52AC3C0937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8125"/>
            <a:ext cx="9817100" cy="702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cxnSp>
        <p:nvCxnSpPr>
          <p:cNvPr id="8" name="Google Shape;20;p6">
            <a:extLst>
              <a:ext uri="{FF2B5EF4-FFF2-40B4-BE49-F238E27FC236}">
                <a16:creationId xmlns:a16="http://schemas.microsoft.com/office/drawing/2014/main" id="{C51EEC6B-13F3-30F8-C907-292D1ECE41C0}"/>
              </a:ext>
            </a:extLst>
          </p:cNvPr>
          <p:cNvCxnSpPr/>
          <p:nvPr userDrawn="1"/>
        </p:nvCxnSpPr>
        <p:spPr>
          <a:xfrm>
            <a:off x="457200" y="1028700"/>
            <a:ext cx="11397147" cy="0"/>
          </a:xfrm>
          <a:prstGeom prst="straightConnector1">
            <a:avLst/>
          </a:prstGeom>
          <a:noFill/>
          <a:ln w="53975" cap="flat" cmpd="sng">
            <a:solidFill>
              <a:srgbClr val="004F59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527D40F-B579-8F62-5B83-02B45857FA9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1358796"/>
            <a:ext cx="5715000" cy="8302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353DCEA-070C-C790-AA7F-6F23EFFFBDE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98525" y="2735263"/>
            <a:ext cx="1281113" cy="1173162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4AE2105C-FAE8-27F0-748D-E5733318888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332038" y="2735263"/>
            <a:ext cx="3467418" cy="39687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3D8B63EB-0107-14EC-B164-66B72EE01D3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32038" y="3238500"/>
            <a:ext cx="3467418" cy="669925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4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Picture Placeholder 6">
            <a:extLst>
              <a:ext uri="{FF2B5EF4-FFF2-40B4-BE49-F238E27FC236}">
                <a16:creationId xmlns:a16="http://schemas.microsoft.com/office/drawing/2014/main" id="{E349DB39-EDF9-D66E-F856-33266545000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98525" y="4592955"/>
            <a:ext cx="1281113" cy="1173162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8" name="Text Placeholder 9">
            <a:extLst>
              <a:ext uri="{FF2B5EF4-FFF2-40B4-BE49-F238E27FC236}">
                <a16:creationId xmlns:a16="http://schemas.microsoft.com/office/drawing/2014/main" id="{09EE5113-B58C-FA80-4E33-8914B3F7297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332038" y="4592955"/>
            <a:ext cx="3467418" cy="39687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5">
            <a:extLst>
              <a:ext uri="{FF2B5EF4-FFF2-40B4-BE49-F238E27FC236}">
                <a16:creationId xmlns:a16="http://schemas.microsoft.com/office/drawing/2014/main" id="{2A54F6C1-CDCE-014B-97EF-013C7BA57CF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332038" y="5096192"/>
            <a:ext cx="3467418" cy="669925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4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6">
            <a:extLst>
              <a:ext uri="{FF2B5EF4-FFF2-40B4-BE49-F238E27FC236}">
                <a16:creationId xmlns:a16="http://schemas.microsoft.com/office/drawing/2014/main" id="{FE95E140-9EDE-6B16-8C45-7D53DB85630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392545" y="2735263"/>
            <a:ext cx="1281113" cy="1173162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1" name="Text Placeholder 9">
            <a:extLst>
              <a:ext uri="{FF2B5EF4-FFF2-40B4-BE49-F238E27FC236}">
                <a16:creationId xmlns:a16="http://schemas.microsoft.com/office/drawing/2014/main" id="{73DCE31D-6ABE-534D-2D86-15ED37ADBF2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826058" y="2735263"/>
            <a:ext cx="3466800" cy="39687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15">
            <a:extLst>
              <a:ext uri="{FF2B5EF4-FFF2-40B4-BE49-F238E27FC236}">
                <a16:creationId xmlns:a16="http://schemas.microsoft.com/office/drawing/2014/main" id="{F10902F6-DAFC-2EC9-8EB1-6A5D217EF42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826058" y="3238500"/>
            <a:ext cx="3466800" cy="669925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4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6">
            <a:extLst>
              <a:ext uri="{FF2B5EF4-FFF2-40B4-BE49-F238E27FC236}">
                <a16:creationId xmlns:a16="http://schemas.microsoft.com/office/drawing/2014/main" id="{23EABB20-4C2F-A1CE-C898-38AB6B4045F6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392545" y="4592955"/>
            <a:ext cx="1281113" cy="1173162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4" name="Text Placeholder 9">
            <a:extLst>
              <a:ext uri="{FF2B5EF4-FFF2-40B4-BE49-F238E27FC236}">
                <a16:creationId xmlns:a16="http://schemas.microsoft.com/office/drawing/2014/main" id="{9D27A9EC-FE19-8A12-6600-5673B25FA2EA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7826058" y="4592955"/>
            <a:ext cx="3466800" cy="39687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15">
            <a:extLst>
              <a:ext uri="{FF2B5EF4-FFF2-40B4-BE49-F238E27FC236}">
                <a16:creationId xmlns:a16="http://schemas.microsoft.com/office/drawing/2014/main" id="{91F1BBBA-CB4E-D78D-66ED-FDCB75F335B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7826058" y="5096192"/>
            <a:ext cx="3466800" cy="669925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4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6362D618-F312-B115-113A-02137B2A8CC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515764" y="29560"/>
            <a:ext cx="1583708" cy="1119129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6EA8F2D8-9C58-C9DB-3560-13AEF857FF2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515764" y="1755629"/>
            <a:ext cx="440934" cy="437965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E634B5E3-B90C-D88F-CB7A-7E412C861E6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57057" y="6105331"/>
            <a:ext cx="375558" cy="373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305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10000"/>
    </mc:Choice>
    <mc:Fallback xmlns="">
      <p:transition advClick="0" advTm="10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Title Slide w/Ring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green and blue gradient&#10;&#10;Description automatically generated">
            <a:extLst>
              <a:ext uri="{FF2B5EF4-FFF2-40B4-BE49-F238E27FC236}">
                <a16:creationId xmlns:a16="http://schemas.microsoft.com/office/drawing/2014/main" id="{C6A032AF-AC0B-A99F-ACA5-E9BCF277A1D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1268CED-1599-7ADE-6E30-39730BE0DA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04896" y="2874044"/>
            <a:ext cx="4945523" cy="1109913"/>
          </a:xfrm>
        </p:spPr>
        <p:txBody>
          <a:bodyPr anchor="ctr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pic>
        <p:nvPicPr>
          <p:cNvPr id="10" name="Picture 9" descr="A white circle with black background&#10;&#10;Description automatically generated">
            <a:extLst>
              <a:ext uri="{FF2B5EF4-FFF2-40B4-BE49-F238E27FC236}">
                <a16:creationId xmlns:a16="http://schemas.microsoft.com/office/drawing/2014/main" id="{2135502C-3D69-8BF7-C1A8-8792DFC8069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4884" y="-398871"/>
            <a:ext cx="7717972" cy="7717972"/>
          </a:xfrm>
          <a:prstGeom prst="rect">
            <a:avLst/>
          </a:prstGeom>
        </p:spPr>
      </p:pic>
      <p:pic>
        <p:nvPicPr>
          <p:cNvPr id="12" name="Picture 11" descr="A black and white diagonal lines&#10;&#10;Description automatically generated">
            <a:extLst>
              <a:ext uri="{FF2B5EF4-FFF2-40B4-BE49-F238E27FC236}">
                <a16:creationId xmlns:a16="http://schemas.microsoft.com/office/drawing/2014/main" id="{4A622A83-7501-60D5-838D-027E3B2CC0C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84471"/>
            <a:ext cx="2772731" cy="473529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5B22F4F4-FA87-C4AD-B107-8A5D7F71D60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04896" y="696727"/>
            <a:ext cx="1812476" cy="649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9671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100" advClick="0" advTm="10000"/>
    </mc:Choice>
    <mc:Fallback xmlns="">
      <p:transition advClick="0" advTm="10000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ll Out - Green Gradi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een and blue gradient&#10;&#10;Description automatically generated">
            <a:extLst>
              <a:ext uri="{FF2B5EF4-FFF2-40B4-BE49-F238E27FC236}">
                <a16:creationId xmlns:a16="http://schemas.microsoft.com/office/drawing/2014/main" id="{5D6E00A6-4A23-98DC-306A-7029657B140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" y="144746"/>
            <a:ext cx="11830049" cy="657939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59E480F-E028-D518-A7BA-14E8232EDB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9"/>
            <a:ext cx="10515600" cy="1325563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5D967765-926F-6706-B80D-1E95020FC3B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589213" y="386484"/>
            <a:ext cx="1252178" cy="448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8591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10000"/>
    </mc:Choice>
    <mc:Fallback xmlns="">
      <p:transition advClick="0" advTm="10000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ll out -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89;p12">
            <a:extLst>
              <a:ext uri="{FF2B5EF4-FFF2-40B4-BE49-F238E27FC236}">
                <a16:creationId xmlns:a16="http://schemas.microsoft.com/office/drawing/2014/main" id="{D8B73F56-9B14-C39D-E156-F8B5971F532E}"/>
              </a:ext>
            </a:extLst>
          </p:cNvPr>
          <p:cNvSpPr/>
          <p:nvPr userDrawn="1"/>
        </p:nvSpPr>
        <p:spPr>
          <a:xfrm>
            <a:off x="171451" y="171450"/>
            <a:ext cx="11849100" cy="6515100"/>
          </a:xfrm>
          <a:prstGeom prst="rect">
            <a:avLst/>
          </a:prstGeom>
          <a:solidFill>
            <a:srgbClr val="E0E0E0"/>
          </a:solidFill>
          <a:ln>
            <a:noFill/>
          </a:ln>
        </p:spPr>
        <p:txBody>
          <a:bodyPr spcFirstLastPara="1" wrap="square" lIns="34284" tIns="17138" rIns="34284" bIns="17138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675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59E480F-E028-D518-A7BA-14E8232EDB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9"/>
            <a:ext cx="10515600" cy="1325563"/>
          </a:xfrm>
        </p:spPr>
        <p:txBody>
          <a:bodyPr/>
          <a:lstStyle>
            <a:lvl1pPr algn="ctr">
              <a:defRPr>
                <a:solidFill>
                  <a:srgbClr val="004F59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335BEC6B-0AEE-F14C-DA14-54653B68146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515764" y="29560"/>
            <a:ext cx="1583708" cy="1119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1543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10000"/>
    </mc:Choice>
    <mc:Fallback xmlns="">
      <p:transition advClick="0" advTm="10000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width Content - Dark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blue square with white dots&#10;&#10;Description automatically generated with medium confidence">
            <a:extLst>
              <a:ext uri="{FF2B5EF4-FFF2-40B4-BE49-F238E27FC236}">
                <a16:creationId xmlns:a16="http://schemas.microsoft.com/office/drawing/2014/main" id="{DC9AF55F-5923-2475-8AED-24B187604CF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C2D298A-05A8-3478-9B2D-52AC3C0937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8125"/>
            <a:ext cx="9817100" cy="702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62B725-DF5B-DEA7-6BA9-EBFF4A12860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310643"/>
            <a:ext cx="10500361" cy="486632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cxnSp>
        <p:nvCxnSpPr>
          <p:cNvPr id="8" name="Google Shape;20;p6">
            <a:extLst>
              <a:ext uri="{FF2B5EF4-FFF2-40B4-BE49-F238E27FC236}">
                <a16:creationId xmlns:a16="http://schemas.microsoft.com/office/drawing/2014/main" id="{C51EEC6B-13F3-30F8-C907-292D1ECE41C0}"/>
              </a:ext>
            </a:extLst>
          </p:cNvPr>
          <p:cNvCxnSpPr/>
          <p:nvPr userDrawn="1"/>
        </p:nvCxnSpPr>
        <p:spPr>
          <a:xfrm>
            <a:off x="457200" y="1028700"/>
            <a:ext cx="11397147" cy="0"/>
          </a:xfrm>
          <a:prstGeom prst="straightConnector1">
            <a:avLst/>
          </a:prstGeom>
          <a:noFill/>
          <a:ln w="53975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6" name="Graphic 5">
            <a:extLst>
              <a:ext uri="{FF2B5EF4-FFF2-40B4-BE49-F238E27FC236}">
                <a16:creationId xmlns:a16="http://schemas.microsoft.com/office/drawing/2014/main" id="{47AD8F35-84DE-DFF5-6008-53D5FDAD8F3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589213" y="386484"/>
            <a:ext cx="1252178" cy="448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9938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10000"/>
    </mc:Choice>
    <mc:Fallback xmlns="">
      <p:transition advClick="0" advTm="10000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S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2">
            <a:extLst>
              <a:ext uri="{FF2B5EF4-FFF2-40B4-BE49-F238E27FC236}">
                <a16:creationId xmlns:a16="http://schemas.microsoft.com/office/drawing/2014/main" id="{CF105C26-7443-73DE-9290-68F1216151EC}"/>
              </a:ext>
            </a:extLst>
          </p:cNvPr>
          <p:cNvPicPr/>
          <p:nvPr userDrawn="1"/>
        </p:nvPicPr>
        <p:blipFill rotWithShape="1">
          <a:blip r:embed="rId2" cstate="print"/>
          <a:srcRect l="8572" b="5932"/>
          <a:stretch/>
        </p:blipFill>
        <p:spPr>
          <a:xfrm>
            <a:off x="7620" y="-762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C2D298A-05A8-3478-9B2D-52AC3C0937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8125"/>
            <a:ext cx="9817100" cy="702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B19DEB0-BC68-163E-4908-B6B4AA46D2E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1082674"/>
            <a:ext cx="6811963" cy="438848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84577933-8FA2-CA81-5A63-ADBF095704F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515764" y="29560"/>
            <a:ext cx="1583708" cy="1119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4550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10000"/>
    </mc:Choice>
    <mc:Fallback xmlns="">
      <p:transition advClick="0" advTm="10000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green and blue gradient&#10;&#10;Description automatically generated">
            <a:extLst>
              <a:ext uri="{FF2B5EF4-FFF2-40B4-BE49-F238E27FC236}">
                <a16:creationId xmlns:a16="http://schemas.microsoft.com/office/drawing/2014/main" id="{C3E70E95-A29C-36DF-1502-FCA862532DF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0820A80-F916-F9B7-953C-3CAD388D694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8808" y="2156336"/>
            <a:ext cx="10515600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Thank You!</a:t>
            </a:r>
            <a:endParaRPr lang="en-GB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345154E8-BC1E-AD68-D608-9C2D7619D220}"/>
              </a:ext>
            </a:extLst>
          </p:cNvPr>
          <p:cNvSpPr>
            <a:spLocks noGrp="1" noChangeArrowheads="1"/>
          </p:cNvSpPr>
          <p:nvPr>
            <p:ph type="body" sz="quarter" idx="14"/>
          </p:nvPr>
        </p:nvSpPr>
        <p:spPr>
          <a:xfrm>
            <a:off x="738808" y="3488815"/>
            <a:ext cx="6954078" cy="1193800"/>
          </a:xfrm>
        </p:spPr>
        <p:txBody>
          <a:bodyPr/>
          <a:lstStyle/>
          <a:p>
            <a:pPr lvl="0"/>
            <a:r>
              <a:rPr lang="en-US" altLang="en-US">
                <a:latin typeface="Museo 500" panose="02000000000000000000" pitchFamily="2" charset="0"/>
              </a:rPr>
              <a:t>Click to edit Master text styles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60A5F6B3-10DB-3D95-E4E5-4357DFF7723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589213" y="386484"/>
            <a:ext cx="1252178" cy="448823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2FCA668C-16AB-C0A8-E0AB-6E73AC7D7F9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876636" y="5160398"/>
            <a:ext cx="4737010" cy="2053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777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10000"/>
    </mc:Choice>
    <mc:Fallback xmlns="">
      <p:transition advClick="0" advTm="10000"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F6C94B2-8633-BCFC-FFA7-0418E4506B2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26E1566-1699-648C-EA3E-F2D3DE9909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5A0C46-78CB-F750-4D4D-2D4CB8811DC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2A7EC8F-89B6-493D-9351-A469A1BAC66D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446A75-8EAA-35DD-EC71-206632D1A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FC68F8-1D9B-3654-251D-DEE58DAC55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A3C56D9-C916-4839-8BD7-B93AB842817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1771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10000"/>
    </mc:Choice>
    <mc:Fallback xmlns="">
      <p:transition advClick="0" advTm="10000"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7262BD-31FC-05C8-59D7-9C2B2B563C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1E9952-F848-5BE5-A90D-0B2F52F77D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83873A-5B5C-7994-11F8-4C2C37D907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9CDB3-F1F4-4A94-B1B9-900BDC27670C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298D56-7490-F7DC-E9F9-C3493CB81D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BD2A94-9D6D-E010-9BA2-F17A780478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DB9F4-A83A-4166-836B-0AD2FCB12D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8749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10000"/>
    </mc:Choice>
    <mc:Fallback xmlns="">
      <p:transition advClick="0" advTm="10000"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07F780-E50A-4E34-EB8C-BB9A55AC6C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62F1CA-E35C-4507-6D10-DCBFFBED2B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214691-088D-5716-4CD4-0745499518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9CDB3-F1F4-4A94-B1B9-900BDC27670C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7F7B5C-725A-CEB5-5BFA-C4D6982BBF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E6B583-7D01-07F0-950E-7284AD6916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DB9F4-A83A-4166-836B-0AD2FCB12D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9133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10000"/>
    </mc:Choice>
    <mc:Fallback xmlns="">
      <p:transition advClick="0" advTm="10000"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2423F7-0FD5-EF16-D5A6-4B9945554B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A04F64-271A-508C-15F5-3174E44E29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A8EDE6-BD85-EBC6-E91F-416AEFBA4D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9CDB3-F1F4-4A94-B1B9-900BDC27670C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D55910-60DD-A0AF-6324-D90DCE8456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1C587B-66A1-0D36-8AD7-FCFFBD927C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DB9F4-A83A-4166-836B-0AD2FCB12D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0798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10000"/>
    </mc:Choice>
    <mc:Fallback xmlns="">
      <p:transition advClick="0" advTm="10000"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BAE753-CCAC-4C35-9ABC-DD31EA22A4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2C506E-79E4-8D15-92C0-8BDCCFB7A5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6E7AE86-9701-7593-3E7E-508D8CE0FD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ECA469-64C2-880F-1E50-426CBFF8A5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9CDB3-F1F4-4A94-B1B9-900BDC27670C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E77668-4883-6139-BBC7-4A7B817833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BFB878-ADEB-2BAD-1CFB-ACB3AB2D55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DB9F4-A83A-4166-836B-0AD2FCB12D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1025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10000"/>
    </mc:Choice>
    <mc:Fallback xmlns="">
      <p:transition advClick="0" advTm="10000"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93F78E-A23A-6A97-9CFF-646C3FC602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00B0F1-1496-98A0-DF8D-C8375720CD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5617C6-ED75-60A4-D398-910F56B465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C6191B-64E1-79D5-6CE0-37543A95E6E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C5B228C-D227-0379-85AE-87B14749C8C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C111405-8AB2-4253-E5E6-5659FF9FE3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9CDB3-F1F4-4A94-B1B9-900BDC27670C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490013F-B6A8-E81E-FDFF-F0EC6E2410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8C1E15D-2B77-8C47-20C0-1DFA7A9128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DB9F4-A83A-4166-836B-0AD2FCB12D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4567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10000"/>
    </mc:Choice>
    <mc:Fallback xmlns="">
      <p:transition advClick="0" advTm="10000"/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EAE6DD-B92D-8391-29DD-7051EC0209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87A7B1A-A1A5-2600-CA81-6D96DC4D82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9CDB3-F1F4-4A94-B1B9-900BDC27670C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630018-7E73-8AA0-676E-9B7BA73C6B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A1F23FD-123A-E07D-A2DA-8F73E549EF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DB9F4-A83A-4166-836B-0AD2FCB12D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8273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10000"/>
    </mc:Choice>
    <mc:Fallback xmlns="">
      <p:transition advClick="0" advTm="10000"/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203EBB1-D11F-E512-D1A8-B3225525C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9CDB3-F1F4-4A94-B1B9-900BDC27670C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AE964FF-AD9F-EA07-BA32-DB34FBD19D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8E54DE-4692-B6C0-6F04-794032C32E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DB9F4-A83A-4166-836B-0AD2FCB12D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1535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10000"/>
    </mc:Choice>
    <mc:Fallback xmlns="">
      <p:transition advClick="0" advTm="10000"/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6EF78D-8267-C7C4-6528-47C0058059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423613-9B0D-EF84-7CFE-34107A3FFB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390586-65CE-65AC-F34F-A3BB8E87F4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A93C95-FA07-9105-C727-BD84DF2A4D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9CDB3-F1F4-4A94-B1B9-900BDC27670C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D8910B6-1A43-7EDB-FB79-06C8B82B25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E78666-9C51-9C91-3302-6E4467C540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DB9F4-A83A-4166-836B-0AD2FCB12D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3897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10000"/>
    </mc:Choice>
    <mc:Fallback xmlns="">
      <p:transition advClick="0" advTm="10000"/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055F86-7433-116C-7A5E-C300056086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41585D3-C991-A825-899C-04AB3193550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A50CE6-DAFB-787E-8601-C75DF023F3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9E753A7-4992-D232-4D55-E329903149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9CDB3-F1F4-4A94-B1B9-900BDC27670C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9B82531-59A6-A2D1-43CA-EC546CCDF0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E13212-13A6-4755-5547-7AAAF0958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DB9F4-A83A-4166-836B-0AD2FCB12D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606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10000"/>
    </mc:Choice>
    <mc:Fallback xmlns="">
      <p:transition advClick="0" advTm="10000"/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5E1E26-A39B-FCBD-5702-E27ACECD8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7F779CB-F5C6-3A5E-D2AE-3B1B955A8D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BCC57D-5E96-0A14-7783-9BB4B5BD02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9CDB3-F1F4-4A94-B1B9-900BDC27670C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A52EC5-4BD8-0537-0058-2858A06C4B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F0FE13-002A-AB84-D64A-2B0398FDAA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DB9F4-A83A-4166-836B-0AD2FCB12D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6651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10000"/>
    </mc:Choice>
    <mc:Fallback xmlns="">
      <p:transition advClick="0" advTm="10000"/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6CF114F-32A3-3109-D9A6-B65C8F7E3ED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59700ED-F6D5-CA2E-3A26-71E7C6F54F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7E624A-759D-D172-5E52-1BC949F2AC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9CDB3-F1F4-4A94-B1B9-900BDC27670C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382D88-9EF3-0250-BB12-3F8F6FB221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FF1375-4BBA-2045-7821-9E3DB241EF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DB9F4-A83A-4166-836B-0AD2FCB12D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56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10000"/>
    </mc:Choice>
    <mc:Fallback xmlns="">
      <p:transition advClick="0" advTm="10000"/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A53EB5-F508-29AA-89DA-2010806FB6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63240AB-1118-22C0-DA05-1334CA0DB6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117BD4-9637-62B9-AB26-2FAA52620D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B83C17-F190-4A99-97AC-E1D25102FDA3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A3E2AD-28A7-10CF-B300-E9600090E3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2A6EA7-D382-A185-B9EF-9FDBA53A27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C3913-FFEB-4D9B-A14C-8974ADF4F8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345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10000"/>
    </mc:Choice>
    <mc:Fallback xmlns="">
      <p:transition advClick="0" advTm="10000"/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91EA8A-FDC2-832B-2741-F95335D106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742DD0-580B-DA77-8E6C-0DA3FF7B2A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5E3961-A4AB-CDAF-41A6-B74E589C5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B83C17-F190-4A99-97AC-E1D25102FDA3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64CB1D-B61B-4D25-DB50-D1F29E2076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B474F0-D389-CAFC-74D0-1D57EB3CC3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C3913-FFEB-4D9B-A14C-8974ADF4F8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8907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10000"/>
    </mc:Choice>
    <mc:Fallback xmlns="">
      <p:transition advClick="0" advTm="10000"/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754208-EA37-333C-87D4-FC2C7283A3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025897-E73F-F2E1-E884-0422F5F104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AFC77D-3DB6-45D3-FFDB-244FF59F2C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B83C17-F190-4A99-97AC-E1D25102FDA3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B36FE7-02EB-CA17-948D-3AFEAEA9E2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32030D-ECEB-23A7-900C-0E3414374C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C3913-FFEB-4D9B-A14C-8974ADF4F8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7288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10000"/>
    </mc:Choice>
    <mc:Fallback xmlns="">
      <p:transition advClick="0" advTm="10000"/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20F376-2A78-BA4C-DD7A-9C906DCC5E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B980E6-3F80-6293-3538-5A976D6DFB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D5D42F5-5972-F5D3-4D83-4237DA567A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FDB9CD-7BB5-1900-857B-673AFF22F0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B83C17-F190-4A99-97AC-E1D25102FDA3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595E568-F77B-2F23-4F82-FD7B922538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F5B6197-F643-A2E4-2EA2-51FC9BA0CF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C3913-FFEB-4D9B-A14C-8974ADF4F8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2926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10000"/>
    </mc:Choice>
    <mc:Fallback xmlns="">
      <p:transition advClick="0" advTm="10000"/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37CBFB-AB36-0476-0008-8518D8B42E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B8882F-FFDC-F4A4-9AC8-8BD29A6CF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00860A0-D467-8321-4591-5382499EEF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D3DEFD-5E04-5005-7093-8738ED060F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EC4EF57-2879-B7D5-3943-CF0D91E230B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523E6FA-6BEC-43C9-9E85-E8AA516EDD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B83C17-F190-4A99-97AC-E1D25102FDA3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7537D8-7BA5-3CA0-1311-FCD317DB19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A59E30C-5962-7A82-7A7F-310C92A4CD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C3913-FFEB-4D9B-A14C-8974ADF4F8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0009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10000"/>
    </mc:Choice>
    <mc:Fallback xmlns="">
      <p:transition advClick="0" advTm="10000"/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9F706F-3297-AC78-C6F9-5F4CA9102D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920AEA-E915-4A57-7DB1-DA22D583EF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B83C17-F190-4A99-97AC-E1D25102FDA3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375ABE0-1BB5-9A6B-C3D6-2116EFED04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3B22E5B-C6CD-596A-0F8B-8C4D19BBEB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C3913-FFEB-4D9B-A14C-8974ADF4F8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0180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10000"/>
    </mc:Choice>
    <mc:Fallback xmlns="">
      <p:transition advClick="0" advTm="10000"/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E9CAD60-C9E3-CD2B-4AC7-B8677B3503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B83C17-F190-4A99-97AC-E1D25102FDA3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F42495F-8262-AF39-B7C4-925E4A09A7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301CCA-C15A-63BC-3C0D-1F6EB101B6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C3913-FFEB-4D9B-A14C-8974ADF4F8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1380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10000"/>
    </mc:Choice>
    <mc:Fallback xmlns="">
      <p:transition advClick="0" advTm="10000"/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668511-6EE8-F306-470D-8F23DBAF60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B0BF02-1677-B738-75D2-102C631209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19C77B-0A23-14C8-10CF-55112EC6EB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DF3C6BF-A642-1786-4ED2-BA2931EBFC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B83C17-F190-4A99-97AC-E1D25102FDA3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EF15FC-FF7B-3B6B-0676-62683113B2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94A680-2F3F-069C-AAFD-48313D415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C3913-FFEB-4D9B-A14C-8974ADF4F8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594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10000"/>
    </mc:Choice>
    <mc:Fallback xmlns="">
      <p:transition advClick="0" advTm="10000"/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CC7F7B-71E0-4C2F-6B72-2EFFE90773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682ED23-01BF-620E-5FBD-9D0663BDC13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0627A1-D0B8-69A8-529B-B4DDFDD17E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A0EB3FE-2A79-6ECA-1B42-BD4FD6697D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B83C17-F190-4A99-97AC-E1D25102FDA3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340602B-9AA9-D4B6-9F7B-8011151885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318CBA-8D55-FF51-F0EF-963FC4B25A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C3913-FFEB-4D9B-A14C-8974ADF4F8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7188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10000"/>
    </mc:Choice>
    <mc:Fallback xmlns="">
      <p:transition advClick="0" advTm="10000"/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89549E-632F-6C3C-C85D-BF3C33AB94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0E0EA4B-DD98-2348-A3E5-E304F9884F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083AF9-FE91-2D3B-2D0F-FAD0684A4D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B83C17-F190-4A99-97AC-E1D25102FDA3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696B45-0416-E778-B4DD-89D9F96FF3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712EE5-A49F-8F44-954A-5BE5E59BBF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C3913-FFEB-4D9B-A14C-8974ADF4F8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4291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10000"/>
    </mc:Choice>
    <mc:Fallback xmlns="">
      <p:transition advClick="0" advTm="10000"/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8666309-99B1-A6C3-C66A-E0F4F36D104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78B6E7A-E014-2136-B693-6CCE93CB5B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2257C2-DD2B-743A-0E11-6D7712C05C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B83C17-F190-4A99-97AC-E1D25102FDA3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A422D6-59C2-3A2D-077A-108CEFC962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0C6192-058D-8B94-FC14-73C8FC61A1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C3913-FFEB-4D9B-A14C-8974ADF4F8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8678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10000"/>
    </mc:Choice>
    <mc:Fallback xmlns="">
      <p:transition advClick="0" advTm="10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BD44BDB-BC2A-23E2-FAB1-47B16F6179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A4DFE9-5CF6-6130-7AC7-398027938F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955971-D843-8E48-E08D-AED84656D6E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2A7EC8F-89B6-493D-9351-A469A1BAC66D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E8DAF-8406-E22D-39F9-073F4DF398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9054C9-5BBF-C545-CB23-C345E71078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A3C56D9-C916-4839-8BD7-B93AB842817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20208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1" r:id="rId2"/>
    <p:sldLayoutId id="2147483684" r:id="rId3"/>
    <p:sldLayoutId id="2147483661" r:id="rId4"/>
    <p:sldLayoutId id="2147483652" r:id="rId5"/>
    <p:sldLayoutId id="2147483662" r:id="rId6"/>
    <p:sldLayoutId id="2147483660" r:id="rId7"/>
    <p:sldLayoutId id="2147483663" r:id="rId8"/>
    <p:sldLayoutId id="2147483664" r:id="rId9"/>
    <p:sldLayoutId id="2147483670" r:id="rId10"/>
    <p:sldLayoutId id="2147483666" r:id="rId11"/>
    <p:sldLayoutId id="2147483667" r:id="rId12"/>
    <p:sldLayoutId id="2147483668" r:id="rId13"/>
    <p:sldLayoutId id="2147483669" r:id="rId14"/>
    <p:sldLayoutId id="2147483665" r:id="rId15"/>
    <p:sldLayoutId id="2147483658" r:id="rId16"/>
    <p:sldLayoutId id="2147483659" r:id="rId17"/>
  </p:sldLayoutIdLst>
  <mc:AlternateContent xmlns:mc="http://schemas.openxmlformats.org/markup-compatibility/2006" xmlns:p14="http://schemas.microsoft.com/office/powerpoint/2010/main">
    <mc:Choice Requires="p14">
      <p:transition p14:dur="100" advClick="0" advTm="10000"/>
    </mc:Choice>
    <mc:Fallback xmlns="">
      <p:transition advClick="0" advTm="10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Calibri" panose="020F0502020204030204" pitchFamily="34" charset="0"/>
        <a:buChar char="+"/>
        <a:defRPr sz="2000" kern="1200">
          <a:solidFill>
            <a:schemeClr val="accent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Calibri" panose="020F0502020204030204" pitchFamily="34" charset="0"/>
        <a:buChar char="+"/>
        <a:defRPr sz="1600" kern="1200">
          <a:solidFill>
            <a:schemeClr val="tx2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Calibri" panose="020F0502020204030204" pitchFamily="34" charset="0"/>
        <a:buChar char="+"/>
        <a:defRPr sz="1400" kern="1200">
          <a:solidFill>
            <a:schemeClr val="tx1"/>
          </a:solidFill>
          <a:latin typeface="Museo 300" panose="02000000000000000000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Calibri" panose="020F0502020204030204" pitchFamily="34" charset="0"/>
        <a:buChar char="+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Calibri" panose="020F0502020204030204" pitchFamily="34" charset="0"/>
        <a:buChar char="+"/>
        <a:defRPr sz="1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1DC1444-291E-8E4A-3CE0-E0D9E8B46F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7FEBCB-B597-E851-63B5-C5EC425F94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2D0D64-2B55-34A3-6148-FDD6ECDA76C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1A9CDB3-F1F4-4A94-B1B9-900BDC27670C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894B09-BDF9-34C1-6EE6-DDF9B24B2D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436EE5-594B-4862-630C-154CE90BFE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E0DB9F4-A83A-4166-836B-0AD2FCB12D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26114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mc:AlternateContent xmlns:mc="http://schemas.openxmlformats.org/markup-compatibility/2006" xmlns:p14="http://schemas.microsoft.com/office/powerpoint/2010/main">
    <mc:Choice Requires="p14">
      <p:transition p14:dur="100" advClick="0" advTm="10000"/>
    </mc:Choice>
    <mc:Fallback xmlns="">
      <p:transition advClick="0" advTm="10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82EDDF5-449F-BD5B-3F92-E6AD370E50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6718E2-EB0F-D651-CFBA-B949AD913A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749210-728A-C15D-72EE-7EA10FDDB6C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CB83C17-F190-4A99-97AC-E1D25102FDA3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82DC86-E7E2-EDE1-85E2-32C4621C70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AEA3AB-5CBD-8181-CA22-7096CF0D6C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C0C3913-FFEB-4D9B-A14C-8974ADF4F8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3530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p14:dur="100" advClick="0" advTm="10000"/>
    </mc:Choice>
    <mc:Fallback xmlns="">
      <p:transition advClick="0" advTm="10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4.svg"/><Relationship Id="rId5" Type="http://schemas.openxmlformats.org/officeDocument/2006/relationships/image" Target="../media/image23.svg"/><Relationship Id="rId4" Type="http://schemas.openxmlformats.org/officeDocument/2006/relationships/image" Target="../media/image22.svg"/><Relationship Id="rId9" Type="http://schemas.openxmlformats.org/officeDocument/2006/relationships/image" Target="../media/image27.sv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svg"/><Relationship Id="rId3" Type="http://schemas.openxmlformats.org/officeDocument/2006/relationships/image" Target="../media/image30.svg"/><Relationship Id="rId7" Type="http://schemas.openxmlformats.org/officeDocument/2006/relationships/image" Target="../media/image33.sv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2.svg"/><Relationship Id="rId5" Type="http://schemas.openxmlformats.org/officeDocument/2006/relationships/image" Target="../media/image32.svg"/><Relationship Id="rId4" Type="http://schemas.openxmlformats.org/officeDocument/2006/relationships/image" Target="../media/image31.svg"/><Relationship Id="rId9" Type="http://schemas.openxmlformats.org/officeDocument/2006/relationships/image" Target="../media/image35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svg"/><Relationship Id="rId13" Type="http://schemas.openxmlformats.org/officeDocument/2006/relationships/image" Target="../media/image44.svg"/><Relationship Id="rId3" Type="http://schemas.openxmlformats.org/officeDocument/2006/relationships/image" Target="../media/image36.svg"/><Relationship Id="rId7" Type="http://schemas.openxmlformats.org/officeDocument/2006/relationships/image" Target="../media/image40.svg"/><Relationship Id="rId12" Type="http://schemas.openxmlformats.org/officeDocument/2006/relationships/image" Target="../media/image43.svg"/><Relationship Id="rId17" Type="http://schemas.openxmlformats.org/officeDocument/2006/relationships/image" Target="../media/image48.sv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47.sv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9.svg"/><Relationship Id="rId11" Type="http://schemas.openxmlformats.org/officeDocument/2006/relationships/image" Target="../media/image22.svg"/><Relationship Id="rId5" Type="http://schemas.openxmlformats.org/officeDocument/2006/relationships/image" Target="../media/image38.svg"/><Relationship Id="rId15" Type="http://schemas.openxmlformats.org/officeDocument/2006/relationships/image" Target="../media/image46.svg"/><Relationship Id="rId10" Type="http://schemas.openxmlformats.org/officeDocument/2006/relationships/image" Target="../media/image25.svg"/><Relationship Id="rId4" Type="http://schemas.openxmlformats.org/officeDocument/2006/relationships/image" Target="../media/image37.svg"/><Relationship Id="rId9" Type="http://schemas.openxmlformats.org/officeDocument/2006/relationships/image" Target="../media/image42.svg"/><Relationship Id="rId14" Type="http://schemas.openxmlformats.org/officeDocument/2006/relationships/image" Target="../media/image45.sv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hyperlink" Target="https://www.glassdoor.co.uk/Overview/Working-at-Restore-PLC-EI_IE354133.11,22.htm" TargetMode="Externa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mailto:talent@restoreplc.com" TargetMode="External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BE2D5C-F12F-E73F-1C59-DEDA1B65CF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30693" y="2356391"/>
            <a:ext cx="4945523" cy="2145217"/>
          </a:xfrm>
        </p:spPr>
        <p:txBody>
          <a:bodyPr>
            <a:normAutofit/>
          </a:bodyPr>
          <a:lstStyle/>
          <a:p>
            <a:r>
              <a:rPr lang="en-GB" sz="4800"/>
              <a:t>Restore Information Management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7A93917-FF39-7481-0C42-7591352C6F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0864" y="4854682"/>
            <a:ext cx="4889241" cy="1273169"/>
          </a:xfrm>
        </p:spPr>
        <p:txBody>
          <a:bodyPr vert="horz" lIns="91440" tIns="45720" rIns="91440" bIns="45720" rtlCol="0" anchor="t">
            <a:normAutofit/>
          </a:bodyPr>
          <a:lstStyle/>
          <a:p>
            <a:br>
              <a:rPr lang="en-US" dirty="0"/>
            </a:br>
            <a:r>
              <a:rPr lang="en-US" sz="1100" b="0" dirty="0">
                <a:latin typeface="Poppins"/>
                <a:cs typeface="Poppins"/>
              </a:rPr>
              <a:t>Unit B Parc </a:t>
            </a:r>
            <a:r>
              <a:rPr lang="en-US" sz="1100" b="0" dirty="0" err="1">
                <a:latin typeface="Poppins"/>
                <a:cs typeface="Poppins"/>
              </a:rPr>
              <a:t>Bedwas</a:t>
            </a:r>
            <a:br>
              <a:rPr lang="en-US" sz="1100" b="0" dirty="0">
                <a:latin typeface="Poppins"/>
                <a:cs typeface="Poppins"/>
              </a:rPr>
            </a:br>
            <a:r>
              <a:rPr lang="en-US" sz="1100" b="0" dirty="0" err="1">
                <a:latin typeface="Poppins"/>
                <a:cs typeface="Poppins"/>
              </a:rPr>
              <a:t>Bedwas</a:t>
            </a:r>
            <a:r>
              <a:rPr lang="en-US" sz="1100" b="0" dirty="0">
                <a:latin typeface="Poppins"/>
                <a:cs typeface="Poppins"/>
              </a:rPr>
              <a:t> House Industrial Estate</a:t>
            </a:r>
            <a:br>
              <a:rPr lang="en-US" sz="1100" b="0" dirty="0">
                <a:latin typeface="Poppins"/>
                <a:cs typeface="Poppins"/>
              </a:rPr>
            </a:br>
            <a:r>
              <a:rPr lang="en-US" sz="1100" b="0" dirty="0">
                <a:latin typeface="Poppins"/>
                <a:cs typeface="Poppins"/>
              </a:rPr>
              <a:t>Caerphilly</a:t>
            </a:r>
            <a:br>
              <a:rPr lang="en-US" sz="1100" b="0" dirty="0">
                <a:latin typeface="Poppins"/>
                <a:cs typeface="Poppins"/>
              </a:rPr>
            </a:br>
            <a:r>
              <a:rPr lang="en-US" sz="1100" b="0" dirty="0">
                <a:latin typeface="Poppins"/>
                <a:cs typeface="Poppins"/>
              </a:rPr>
              <a:t>Glamorgan</a:t>
            </a:r>
            <a:br>
              <a:rPr lang="en-US" sz="1100" b="0" dirty="0">
                <a:latin typeface="Poppins"/>
                <a:cs typeface="Poppins"/>
              </a:rPr>
            </a:br>
            <a:r>
              <a:rPr lang="en-US" sz="1100" b="0" dirty="0">
                <a:latin typeface="Poppins"/>
                <a:cs typeface="Poppins"/>
              </a:rPr>
              <a:t>CF83 8DW</a:t>
            </a:r>
            <a:br>
              <a:rPr lang="en-US" sz="1100" b="0" dirty="0">
                <a:latin typeface="Poppins"/>
                <a:cs typeface="Poppins"/>
              </a:rPr>
            </a:br>
            <a:r>
              <a:rPr lang="en-US" sz="1100" b="0" dirty="0">
                <a:latin typeface="Poppins"/>
                <a:cs typeface="Poppins"/>
              </a:rPr>
              <a:t>Wales</a:t>
            </a:r>
            <a:endParaRPr lang="en-US" sz="1100" b="0" dirty="0">
              <a:solidFill>
                <a:srgbClr val="E8E8E8"/>
              </a:solidFill>
              <a:highlight>
                <a:srgbClr val="22242A"/>
              </a:highlight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95604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10000"/>
    </mc:Choice>
    <mc:Fallback xmlns="">
      <p:transition advClick="0" advTm="100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F7048A-A248-0C30-2516-BA629F469F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1097" y="218410"/>
            <a:ext cx="9817100" cy="702000"/>
          </a:xfrm>
        </p:spPr>
        <p:txBody>
          <a:bodyPr/>
          <a:lstStyle/>
          <a:p>
            <a:r>
              <a:rPr lang="en-GB"/>
              <a:t>About Restore Information Management </a:t>
            </a:r>
          </a:p>
        </p:txBody>
      </p:sp>
      <p:sp>
        <p:nvSpPr>
          <p:cNvPr id="30" name="Title 1">
            <a:extLst>
              <a:ext uri="{FF2B5EF4-FFF2-40B4-BE49-F238E27FC236}">
                <a16:creationId xmlns:a16="http://schemas.microsoft.com/office/drawing/2014/main" id="{4438AEEA-1C2B-3A11-1FEE-193F39E916A1}"/>
              </a:ext>
            </a:extLst>
          </p:cNvPr>
          <p:cNvSpPr txBox="1">
            <a:spLocks/>
          </p:cNvSpPr>
          <p:nvPr/>
        </p:nvSpPr>
        <p:spPr>
          <a:xfrm>
            <a:off x="342633" y="1289742"/>
            <a:ext cx="11506733" cy="70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400">
                <a:solidFill>
                  <a:srgbClr val="004F59"/>
                </a:solidFill>
              </a:rPr>
              <a:t>A document management company specialising in digital transformation and storage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0F64BB74-6593-2885-9C21-4CCD5A2B06B8}"/>
              </a:ext>
            </a:extLst>
          </p:cNvPr>
          <p:cNvSpPr txBox="1"/>
          <p:nvPr/>
        </p:nvSpPr>
        <p:spPr>
          <a:xfrm>
            <a:off x="342633" y="2531958"/>
            <a:ext cx="60976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GB" b="1" i="0">
                <a:solidFill>
                  <a:srgbClr val="43B02A"/>
                </a:solidFill>
                <a:effectLst/>
                <a:latin typeface="museo"/>
              </a:rPr>
              <a:t>Who We Are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4B5EAC43-973B-100C-BB54-0727F5911106}"/>
              </a:ext>
            </a:extLst>
          </p:cNvPr>
          <p:cNvSpPr txBox="1"/>
          <p:nvPr/>
        </p:nvSpPr>
        <p:spPr>
          <a:xfrm>
            <a:off x="342633" y="3050377"/>
            <a:ext cx="5753367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b="0" i="0">
                <a:solidFill>
                  <a:srgbClr val="505759"/>
                </a:solidFill>
                <a:effectLst/>
                <a:latin typeface="Museo 300" panose="02000000000000000000" pitchFamily="50" charset="0"/>
              </a:rPr>
              <a:t>Restore information Management is the leading UK owned provider of information management services, specialising in secure physical document storage, scanning digital mailrooms, outbound communication, hosting and automated workflows. </a:t>
            </a:r>
          </a:p>
          <a:p>
            <a:endParaRPr lang="en-GB" sz="1400" b="0" i="0">
              <a:solidFill>
                <a:srgbClr val="505759"/>
              </a:solidFill>
              <a:effectLst/>
              <a:latin typeface="Museo 300" panose="02000000000000000000" pitchFamily="50" charset="0"/>
            </a:endParaRPr>
          </a:p>
          <a:p>
            <a:r>
              <a:rPr lang="en-GB" sz="1400">
                <a:solidFill>
                  <a:srgbClr val="505759"/>
                </a:solidFill>
                <a:latin typeface="Museo 300" panose="02000000000000000000" pitchFamily="50" charset="0"/>
              </a:rPr>
              <a:t>Our approach helps organisations protect, transform and access their information seamlessly and efficiently. Weith a focus on innovation and customer-focused solutions, we help organisations streamline and manage their information to stay competitive in today’s fast-paced market.</a:t>
            </a:r>
            <a:r>
              <a:rPr lang="en-GB" sz="1400" b="0" i="0">
                <a:solidFill>
                  <a:srgbClr val="505759"/>
                </a:solidFill>
                <a:effectLst/>
                <a:latin typeface="Museo 300" panose="02000000000000000000" pitchFamily="50" charset="0"/>
              </a:rPr>
              <a:t>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EA568F9-1CB7-5994-0119-681FA56C634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130"/>
          <a:stretch>
            <a:fillRect/>
          </a:stretch>
        </p:blipFill>
        <p:spPr>
          <a:xfrm>
            <a:off x="6573078" y="1858796"/>
            <a:ext cx="2133600" cy="2588150"/>
          </a:xfrm>
          <a:prstGeom prst="ellipse">
            <a:avLst/>
          </a:prstGeom>
          <a:ln w="63500" cap="rnd">
            <a:solidFill>
              <a:srgbClr val="2EA836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7634176-D7A6-19B9-3AE4-20F8560D57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36700" y="3682978"/>
            <a:ext cx="2962993" cy="1974557"/>
          </a:xfrm>
          <a:prstGeom prst="ellipse">
            <a:avLst/>
          </a:prstGeom>
          <a:ln w="63500" cap="rnd">
            <a:solidFill>
              <a:srgbClr val="2EA836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4250101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10000"/>
    </mc:Choice>
    <mc:Fallback xmlns="">
      <p:transition advClick="0" advTm="1000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F7048A-A248-0C30-2516-BA629F469F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1097" y="218410"/>
            <a:ext cx="9817100" cy="702000"/>
          </a:xfrm>
        </p:spPr>
        <p:txBody>
          <a:bodyPr>
            <a:noAutofit/>
          </a:bodyPr>
          <a:lstStyle/>
          <a:p>
            <a:r>
              <a:rPr lang="en-GB" sz="3600"/>
              <a:t>Fast Facts About Us</a:t>
            </a:r>
            <a:endParaRPr lang="en-US" sz="3600"/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54543732-5641-90B2-7658-8706354E64A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2010" t="34468" r="63670" b="60580"/>
          <a:stretch/>
        </p:blipFill>
        <p:spPr>
          <a:xfrm>
            <a:off x="8557703" y="3295287"/>
            <a:ext cx="2809788" cy="546586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483F2C35-BEB9-DB55-DCFA-EBA1F173952E}"/>
              </a:ext>
            </a:extLst>
          </p:cNvPr>
          <p:cNvSpPr txBox="1"/>
          <p:nvPr/>
        </p:nvSpPr>
        <p:spPr>
          <a:xfrm>
            <a:off x="9623523" y="3980164"/>
            <a:ext cx="11948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>
                <a:latin typeface="+mj-lt"/>
              </a:rPr>
              <a:t>Over 1,000 </a:t>
            </a:r>
            <a:r>
              <a:rPr lang="en-GB" sz="1200" err="1">
                <a:latin typeface="+mj-lt"/>
              </a:rPr>
              <a:t>TrustPilot</a:t>
            </a:r>
            <a:r>
              <a:rPr lang="en-GB" sz="1200">
                <a:latin typeface="+mj-lt"/>
              </a:rPr>
              <a:t> reviews </a:t>
            </a:r>
          </a:p>
        </p:txBody>
      </p:sp>
      <p:sp>
        <p:nvSpPr>
          <p:cNvPr id="30" name="Title 1">
            <a:extLst>
              <a:ext uri="{FF2B5EF4-FFF2-40B4-BE49-F238E27FC236}">
                <a16:creationId xmlns:a16="http://schemas.microsoft.com/office/drawing/2014/main" id="{4438AEEA-1C2B-3A11-1FEE-193F39E916A1}"/>
              </a:ext>
            </a:extLst>
          </p:cNvPr>
          <p:cNvSpPr txBox="1">
            <a:spLocks/>
          </p:cNvSpPr>
          <p:nvPr/>
        </p:nvSpPr>
        <p:spPr>
          <a:xfrm>
            <a:off x="330771" y="1143369"/>
            <a:ext cx="9817100" cy="70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400">
                <a:solidFill>
                  <a:srgbClr val="004F59"/>
                </a:solidFill>
              </a:rPr>
              <a:t>The largest UK owned Information Management company </a:t>
            </a:r>
          </a:p>
        </p:txBody>
      </p:sp>
      <p:pic>
        <p:nvPicPr>
          <p:cNvPr id="43" name="Graphic 42">
            <a:extLst>
              <a:ext uri="{FF2B5EF4-FFF2-40B4-BE49-F238E27FC236}">
                <a16:creationId xmlns:a16="http://schemas.microsoft.com/office/drawing/2014/main" id="{4DCB01FB-FC5B-49E3-7A8B-E3E9E3D325F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76772" y="1850748"/>
            <a:ext cx="1204892" cy="1204892"/>
          </a:xfrm>
          <a:prstGeom prst="rect">
            <a:avLst/>
          </a:prstGeom>
        </p:spPr>
      </p:pic>
      <p:pic>
        <p:nvPicPr>
          <p:cNvPr id="44" name="Graphic 43">
            <a:extLst>
              <a:ext uri="{FF2B5EF4-FFF2-40B4-BE49-F238E27FC236}">
                <a16:creationId xmlns:a16="http://schemas.microsoft.com/office/drawing/2014/main" id="{4B733985-00F8-0EFB-4CE5-464C94EA4C8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764555" y="3925922"/>
            <a:ext cx="1159420" cy="1159420"/>
          </a:xfrm>
          <a:prstGeom prst="rect">
            <a:avLst/>
          </a:prstGeom>
        </p:spPr>
      </p:pic>
      <p:pic>
        <p:nvPicPr>
          <p:cNvPr id="45" name="Graphic 44">
            <a:extLst>
              <a:ext uri="{FF2B5EF4-FFF2-40B4-BE49-F238E27FC236}">
                <a16:creationId xmlns:a16="http://schemas.microsoft.com/office/drawing/2014/main" id="{B44DD3D8-B52D-17A1-F886-53027C8CB14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673762" y="3885716"/>
            <a:ext cx="1247508" cy="1247508"/>
          </a:xfrm>
          <a:prstGeom prst="rect">
            <a:avLst/>
          </a:prstGeom>
        </p:spPr>
      </p:pic>
      <p:pic>
        <p:nvPicPr>
          <p:cNvPr id="46" name="Graphic 45">
            <a:extLst>
              <a:ext uri="{FF2B5EF4-FFF2-40B4-BE49-F238E27FC236}">
                <a16:creationId xmlns:a16="http://schemas.microsoft.com/office/drawing/2014/main" id="{E1A3419A-66D0-1096-4FC6-64731AF69EB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255635" y="1841451"/>
            <a:ext cx="1159420" cy="1159420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DFF251AC-4502-8B42-C5C0-33C79D2E4A35}"/>
              </a:ext>
            </a:extLst>
          </p:cNvPr>
          <p:cNvSpPr txBox="1"/>
          <p:nvPr/>
        </p:nvSpPr>
        <p:spPr>
          <a:xfrm>
            <a:off x="971510" y="3173068"/>
            <a:ext cx="1696394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1200">
                <a:latin typeface="Museo 300" panose="02000000000000000000" pitchFamily="50" charset="0"/>
              </a:rPr>
              <a:t>Number of heads ~ 1,340</a:t>
            </a:r>
          </a:p>
        </p:txBody>
      </p:sp>
      <p:pic>
        <p:nvPicPr>
          <p:cNvPr id="48" name="Picture 47" descr="A green circle with black background&#10;&#10;Description automatically generated">
            <a:extLst>
              <a:ext uri="{FF2B5EF4-FFF2-40B4-BE49-F238E27FC236}">
                <a16:creationId xmlns:a16="http://schemas.microsoft.com/office/drawing/2014/main" id="{DF2C042A-D2BD-03C7-8391-76291A3F308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6524" y="1818418"/>
            <a:ext cx="1251644" cy="1251644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FAC62665-4DDD-1276-B278-1B96409383EF}"/>
              </a:ext>
            </a:extLst>
          </p:cNvPr>
          <p:cNvSpPr txBox="1"/>
          <p:nvPr/>
        </p:nvSpPr>
        <p:spPr>
          <a:xfrm>
            <a:off x="2360614" y="3186942"/>
            <a:ext cx="1696394" cy="43088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algn="ctr">
              <a:defRPr sz="1200">
                <a:latin typeface="Museo 300" panose="02000000000000000000" pitchFamily="50" charset="0"/>
              </a:defRPr>
            </a:lvl1pPr>
          </a:lstStyle>
          <a:p>
            <a:r>
              <a:rPr lang="en-GB"/>
              <a:t>54 sites </a:t>
            </a:r>
          </a:p>
          <a:p>
            <a:r>
              <a:rPr lang="en-GB"/>
              <a:t>nationwide 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E7C4513E-3DFD-2EB4-DE9E-9096439A51E0}"/>
              </a:ext>
            </a:extLst>
          </p:cNvPr>
          <p:cNvSpPr txBox="1"/>
          <p:nvPr/>
        </p:nvSpPr>
        <p:spPr>
          <a:xfrm>
            <a:off x="4066550" y="3161541"/>
            <a:ext cx="1696394" cy="43088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algn="ctr">
              <a:defRPr sz="1200">
                <a:latin typeface="Museo 300" panose="02000000000000000000" pitchFamily="50" charset="0"/>
              </a:defRPr>
            </a:lvl1pPr>
          </a:lstStyle>
          <a:p>
            <a:r>
              <a:rPr lang="en-GB"/>
              <a:t>+ 6,900 </a:t>
            </a:r>
          </a:p>
          <a:p>
            <a:r>
              <a:rPr lang="en-GB"/>
              <a:t>customers </a:t>
            </a:r>
          </a:p>
        </p:txBody>
      </p:sp>
      <p:pic>
        <p:nvPicPr>
          <p:cNvPr id="51" name="Graphic 50">
            <a:extLst>
              <a:ext uri="{FF2B5EF4-FFF2-40B4-BE49-F238E27FC236}">
                <a16:creationId xmlns:a16="http://schemas.microsoft.com/office/drawing/2014/main" id="{94A3ACE3-BAD4-E398-E9D6-C865BF1DA51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57627" y="3886425"/>
            <a:ext cx="1284328" cy="1284328"/>
          </a:xfrm>
          <a:prstGeom prst="rect">
            <a:avLst/>
          </a:prstGeom>
        </p:spPr>
      </p:pic>
      <p:sp>
        <p:nvSpPr>
          <p:cNvPr id="52" name="TextBox 51">
            <a:extLst>
              <a:ext uri="{FF2B5EF4-FFF2-40B4-BE49-F238E27FC236}">
                <a16:creationId xmlns:a16="http://schemas.microsoft.com/office/drawing/2014/main" id="{7A53DDCE-FAD7-E45F-59A6-340DDB1EDB85}"/>
              </a:ext>
            </a:extLst>
          </p:cNvPr>
          <p:cNvSpPr txBox="1"/>
          <p:nvPr/>
        </p:nvSpPr>
        <p:spPr>
          <a:xfrm>
            <a:off x="2595003" y="5301552"/>
            <a:ext cx="1696394" cy="60016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algn="ctr">
              <a:defRPr sz="1200">
                <a:latin typeface="Museo 300" panose="02000000000000000000" pitchFamily="50" charset="0"/>
              </a:defRPr>
            </a:lvl1pPr>
          </a:lstStyle>
          <a:p>
            <a:r>
              <a:rPr lang="en-GB"/>
              <a:t>1 million mail</a:t>
            </a:r>
          </a:p>
          <a:p>
            <a:r>
              <a:rPr lang="en-GB"/>
              <a:t> items processed per month 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F41F16D1-1BBF-FA8E-2EB7-AA7CE50DD531}"/>
              </a:ext>
            </a:extLst>
          </p:cNvPr>
          <p:cNvSpPr txBox="1"/>
          <p:nvPr/>
        </p:nvSpPr>
        <p:spPr>
          <a:xfrm>
            <a:off x="4476744" y="5389678"/>
            <a:ext cx="1696394" cy="43088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algn="ctr">
              <a:defRPr sz="1200">
                <a:latin typeface="Museo 300" panose="02000000000000000000" pitchFamily="50" charset="0"/>
              </a:defRPr>
            </a:lvl1pPr>
          </a:lstStyle>
          <a:p>
            <a:r>
              <a:rPr lang="en-GB"/>
              <a:t>755 million </a:t>
            </a:r>
          </a:p>
          <a:p>
            <a:r>
              <a:rPr lang="en-GB"/>
              <a:t>items scanned 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C7E0168B-3289-1ADC-F1DA-D9A033D6711F}"/>
              </a:ext>
            </a:extLst>
          </p:cNvPr>
          <p:cNvSpPr txBox="1"/>
          <p:nvPr/>
        </p:nvSpPr>
        <p:spPr>
          <a:xfrm>
            <a:off x="713262" y="5301552"/>
            <a:ext cx="1696394" cy="43088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algn="ctr">
              <a:defRPr sz="1200">
                <a:latin typeface="Museo 300" panose="02000000000000000000" pitchFamily="50" charset="0"/>
              </a:defRPr>
            </a:lvl1pPr>
          </a:lstStyle>
          <a:p>
            <a:r>
              <a:rPr lang="en-GB"/>
              <a:t>50 million items scanned</a:t>
            </a:r>
          </a:p>
        </p:txBody>
      </p:sp>
    </p:spTree>
    <p:extLst>
      <p:ext uri="{BB962C8B-B14F-4D97-AF65-F5344CB8AC3E}">
        <p14:creationId xmlns:p14="http://schemas.microsoft.com/office/powerpoint/2010/main" val="1034870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10000"/>
    </mc:Choice>
    <mc:Fallback xmlns="">
      <p:transition advClick="0" advTm="100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F7048A-A248-0C30-2516-BA629F469F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1097" y="218410"/>
            <a:ext cx="9817100" cy="702000"/>
          </a:xfrm>
        </p:spPr>
        <p:txBody>
          <a:bodyPr/>
          <a:lstStyle/>
          <a:p>
            <a:r>
              <a:rPr lang="en-GB"/>
              <a:t>UK Locations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94B61D2-2EF9-FBE0-631E-2256280AAE3E}"/>
              </a:ext>
            </a:extLst>
          </p:cNvPr>
          <p:cNvSpPr txBox="1"/>
          <p:nvPr/>
        </p:nvSpPr>
        <p:spPr>
          <a:xfrm>
            <a:off x="9745534" y="2097948"/>
            <a:ext cx="1904507" cy="26161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GB" sz="1600" b="1" i="0">
                <a:solidFill>
                  <a:srgbClr val="43B02A"/>
                </a:solidFill>
                <a:effectLst/>
                <a:latin typeface="Museo 300" panose="02000000000000000000" pitchFamily="50" charset="0"/>
              </a:rPr>
              <a:t>North &amp; Scotland</a:t>
            </a:r>
          </a:p>
          <a:p>
            <a:pPr algn="l"/>
            <a:endParaRPr lang="en-GB" sz="1600" b="1" i="0">
              <a:solidFill>
                <a:srgbClr val="43B02A"/>
              </a:solidFill>
              <a:effectLst/>
              <a:latin typeface="Museo 300" panose="02000000000000000000" pitchFamily="50" charset="0"/>
            </a:endParaRPr>
          </a:p>
          <a:p>
            <a:r>
              <a:rPr lang="en-GB" sz="1200">
                <a:solidFill>
                  <a:srgbClr val="505759"/>
                </a:solidFill>
                <a:latin typeface="Museo 300" panose="02000000000000000000" pitchFamily="50" charset="0"/>
              </a:rPr>
              <a:t>East Kilbride</a:t>
            </a:r>
          </a:p>
          <a:p>
            <a:r>
              <a:rPr lang="en-GB" sz="1200">
                <a:solidFill>
                  <a:srgbClr val="505759"/>
                </a:solidFill>
                <a:latin typeface="Museo 300" panose="02000000000000000000" pitchFamily="50" charset="0"/>
              </a:rPr>
              <a:t>Livingston x 2</a:t>
            </a:r>
          </a:p>
          <a:p>
            <a:r>
              <a:rPr lang="en-GB" sz="1200">
                <a:solidFill>
                  <a:srgbClr val="505759"/>
                </a:solidFill>
                <a:latin typeface="Museo 300" panose="02000000000000000000" pitchFamily="50" charset="0"/>
              </a:rPr>
              <a:t>Paisley </a:t>
            </a:r>
          </a:p>
          <a:p>
            <a:r>
              <a:rPr lang="en-GB" sz="1200">
                <a:solidFill>
                  <a:srgbClr val="505759"/>
                </a:solidFill>
                <a:latin typeface="Museo 300" panose="02000000000000000000" pitchFamily="50" charset="0"/>
              </a:rPr>
              <a:t>Durham</a:t>
            </a:r>
          </a:p>
          <a:p>
            <a:r>
              <a:rPr lang="en-GB" sz="1200">
                <a:solidFill>
                  <a:srgbClr val="505759"/>
                </a:solidFill>
                <a:latin typeface="Museo 300" panose="02000000000000000000" pitchFamily="50" charset="0"/>
              </a:rPr>
              <a:t>Washington </a:t>
            </a:r>
          </a:p>
          <a:p>
            <a:r>
              <a:rPr lang="en-GB" sz="1200">
                <a:solidFill>
                  <a:srgbClr val="505759"/>
                </a:solidFill>
                <a:latin typeface="Museo 300" panose="02000000000000000000" pitchFamily="50" charset="0"/>
              </a:rPr>
              <a:t>Spennymoor</a:t>
            </a:r>
          </a:p>
          <a:p>
            <a:r>
              <a:rPr lang="en-GB" sz="1200">
                <a:solidFill>
                  <a:srgbClr val="505759"/>
                </a:solidFill>
                <a:latin typeface="Museo 300" panose="02000000000000000000" pitchFamily="50" charset="0"/>
              </a:rPr>
              <a:t>Middlesbrough </a:t>
            </a:r>
          </a:p>
          <a:p>
            <a:r>
              <a:rPr lang="en-GB" sz="1200">
                <a:solidFill>
                  <a:srgbClr val="505759"/>
                </a:solidFill>
                <a:latin typeface="Museo 300" panose="02000000000000000000" pitchFamily="50" charset="0"/>
              </a:rPr>
              <a:t>Goole</a:t>
            </a:r>
          </a:p>
          <a:p>
            <a:r>
              <a:rPr lang="en-GB" sz="1200">
                <a:solidFill>
                  <a:srgbClr val="505759"/>
                </a:solidFill>
                <a:latin typeface="Museo 300" panose="02000000000000000000" pitchFamily="50" charset="0"/>
              </a:rPr>
              <a:t>Leeds x 3</a:t>
            </a:r>
          </a:p>
          <a:p>
            <a:r>
              <a:rPr lang="en-GB" sz="1200">
                <a:solidFill>
                  <a:srgbClr val="505759"/>
                </a:solidFill>
                <a:latin typeface="Museo 300" panose="02000000000000000000" pitchFamily="50" charset="0"/>
              </a:rPr>
              <a:t>Sherburn </a:t>
            </a:r>
          </a:p>
          <a:p>
            <a:r>
              <a:rPr lang="en-GB" sz="1200">
                <a:solidFill>
                  <a:srgbClr val="505759"/>
                </a:solidFill>
                <a:latin typeface="Museo 300" panose="02000000000000000000" pitchFamily="50" charset="0"/>
              </a:rPr>
              <a:t>Oldham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960A68B-E62B-53C5-45E2-991F70E7C69C}"/>
              </a:ext>
            </a:extLst>
          </p:cNvPr>
          <p:cNvSpPr txBox="1"/>
          <p:nvPr/>
        </p:nvSpPr>
        <p:spPr>
          <a:xfrm>
            <a:off x="4900913" y="2097948"/>
            <a:ext cx="2189430" cy="39087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GB" sz="1600" b="1" i="0">
                <a:solidFill>
                  <a:srgbClr val="43B02A"/>
                </a:solidFill>
                <a:effectLst/>
                <a:latin typeface="Museo 300" panose="02000000000000000000" pitchFamily="50" charset="0"/>
              </a:rPr>
              <a:t>SW Midlands &amp; NW</a:t>
            </a:r>
          </a:p>
          <a:p>
            <a:pPr algn="l"/>
            <a:endParaRPr lang="en-GB" sz="1600" b="1" i="0">
              <a:solidFill>
                <a:srgbClr val="43B02A"/>
              </a:solidFill>
              <a:effectLst/>
              <a:latin typeface="Museo 300" panose="02000000000000000000" pitchFamily="50" charset="0"/>
            </a:endParaRPr>
          </a:p>
          <a:p>
            <a:r>
              <a:rPr lang="en-GB" sz="1200">
                <a:solidFill>
                  <a:srgbClr val="505759"/>
                </a:solidFill>
                <a:latin typeface="Museo 300" panose="02000000000000000000" pitchFamily="50" charset="0"/>
              </a:rPr>
              <a:t>Monkton Farleigh</a:t>
            </a:r>
          </a:p>
          <a:p>
            <a:r>
              <a:rPr lang="en-GB" sz="1200">
                <a:solidFill>
                  <a:srgbClr val="505759"/>
                </a:solidFill>
                <a:latin typeface="Museo 300" panose="02000000000000000000" pitchFamily="50" charset="0"/>
              </a:rPr>
              <a:t>Neston/Westwood</a:t>
            </a:r>
          </a:p>
          <a:p>
            <a:r>
              <a:rPr lang="en-GB" sz="1200">
                <a:solidFill>
                  <a:srgbClr val="505759"/>
                </a:solidFill>
                <a:latin typeface="Museo 300" panose="02000000000000000000" pitchFamily="50" charset="0"/>
              </a:rPr>
              <a:t>Southampton </a:t>
            </a:r>
          </a:p>
          <a:p>
            <a:r>
              <a:rPr lang="en-GB" sz="1200">
                <a:solidFill>
                  <a:srgbClr val="505759"/>
                </a:solidFill>
                <a:latin typeface="Museo 300" panose="02000000000000000000" pitchFamily="50" charset="0"/>
              </a:rPr>
              <a:t>Launceston</a:t>
            </a:r>
          </a:p>
          <a:p>
            <a:r>
              <a:rPr lang="en-GB" sz="1200">
                <a:solidFill>
                  <a:srgbClr val="505759"/>
                </a:solidFill>
                <a:latin typeface="Museo 300" panose="02000000000000000000" pitchFamily="50" charset="0"/>
              </a:rPr>
              <a:t>Stroud</a:t>
            </a:r>
          </a:p>
          <a:p>
            <a:r>
              <a:rPr lang="en-GB" sz="1200">
                <a:solidFill>
                  <a:srgbClr val="505759"/>
                </a:solidFill>
                <a:latin typeface="Museo 300" panose="02000000000000000000" pitchFamily="50" charset="0"/>
              </a:rPr>
              <a:t>Berkeley</a:t>
            </a:r>
          </a:p>
          <a:p>
            <a:r>
              <a:rPr lang="en-GB" sz="1200">
                <a:solidFill>
                  <a:srgbClr val="505759"/>
                </a:solidFill>
                <a:latin typeface="Museo 300" panose="02000000000000000000" pitchFamily="50" charset="0"/>
              </a:rPr>
              <a:t>Newport</a:t>
            </a:r>
          </a:p>
          <a:p>
            <a:r>
              <a:rPr lang="en-GB" sz="1200">
                <a:solidFill>
                  <a:srgbClr val="505759"/>
                </a:solidFill>
                <a:latin typeface="Museo 300" panose="02000000000000000000" pitchFamily="50" charset="0"/>
              </a:rPr>
              <a:t>Avonmouth Tewkesbury</a:t>
            </a:r>
          </a:p>
          <a:p>
            <a:r>
              <a:rPr lang="en-GB" sz="1200">
                <a:solidFill>
                  <a:srgbClr val="505759"/>
                </a:solidFill>
                <a:latin typeface="Museo 300" panose="02000000000000000000" pitchFamily="50" charset="0"/>
              </a:rPr>
              <a:t>Birmingham</a:t>
            </a:r>
          </a:p>
          <a:p>
            <a:r>
              <a:rPr lang="en-GB" sz="1200" err="1">
                <a:solidFill>
                  <a:srgbClr val="505759"/>
                </a:solidFill>
                <a:latin typeface="Museo 300" panose="02000000000000000000" pitchFamily="50" charset="0"/>
              </a:rPr>
              <a:t>Hartlebury</a:t>
            </a:r>
            <a:endParaRPr lang="en-GB" sz="1200">
              <a:solidFill>
                <a:srgbClr val="505759"/>
              </a:solidFill>
              <a:latin typeface="Museo 300" panose="02000000000000000000" pitchFamily="50" charset="0"/>
            </a:endParaRPr>
          </a:p>
          <a:p>
            <a:r>
              <a:rPr lang="en-GB" sz="1200">
                <a:solidFill>
                  <a:srgbClr val="505759"/>
                </a:solidFill>
                <a:latin typeface="Museo 300" panose="02000000000000000000" pitchFamily="50" charset="0"/>
              </a:rPr>
              <a:t>Telford</a:t>
            </a:r>
          </a:p>
          <a:p>
            <a:r>
              <a:rPr lang="en-GB" sz="1200">
                <a:solidFill>
                  <a:srgbClr val="505759"/>
                </a:solidFill>
                <a:latin typeface="Museo 300" panose="02000000000000000000" pitchFamily="50" charset="0"/>
              </a:rPr>
              <a:t>Manchester</a:t>
            </a:r>
          </a:p>
          <a:p>
            <a:r>
              <a:rPr lang="en-GB" sz="1200">
                <a:solidFill>
                  <a:srgbClr val="505759"/>
                </a:solidFill>
                <a:latin typeface="Museo 300" panose="02000000000000000000" pitchFamily="50" charset="0"/>
              </a:rPr>
              <a:t>Heywood</a:t>
            </a:r>
          </a:p>
          <a:p>
            <a:r>
              <a:rPr lang="en-GB" sz="1200" err="1">
                <a:solidFill>
                  <a:srgbClr val="505759"/>
                </a:solidFill>
                <a:latin typeface="Museo 300" panose="02000000000000000000" pitchFamily="50" charset="0"/>
              </a:rPr>
              <a:t>Bedwas</a:t>
            </a:r>
            <a:r>
              <a:rPr lang="en-GB" sz="1200">
                <a:solidFill>
                  <a:srgbClr val="505759"/>
                </a:solidFill>
                <a:latin typeface="Museo 300" panose="02000000000000000000" pitchFamily="50" charset="0"/>
              </a:rPr>
              <a:t> </a:t>
            </a:r>
          </a:p>
          <a:p>
            <a:r>
              <a:rPr lang="en-GB" sz="1200">
                <a:solidFill>
                  <a:srgbClr val="505759"/>
                </a:solidFill>
                <a:latin typeface="Museo 300" panose="02000000000000000000" pitchFamily="50" charset="0"/>
              </a:rPr>
              <a:t>Bilston</a:t>
            </a:r>
          </a:p>
          <a:p>
            <a:r>
              <a:rPr lang="en-GB" sz="1200">
                <a:solidFill>
                  <a:srgbClr val="505759"/>
                </a:solidFill>
                <a:latin typeface="Museo 300" panose="02000000000000000000" pitchFamily="50" charset="0"/>
              </a:rPr>
              <a:t>Planetary Road</a:t>
            </a:r>
          </a:p>
          <a:p>
            <a:r>
              <a:rPr lang="en-GB" sz="1200">
                <a:solidFill>
                  <a:srgbClr val="505759"/>
                </a:solidFill>
                <a:latin typeface="Museo 300" panose="02000000000000000000" pitchFamily="50" charset="0"/>
              </a:rPr>
              <a:t>Manchester x 2</a:t>
            </a:r>
          </a:p>
          <a:p>
            <a:r>
              <a:rPr lang="en-GB" sz="1200">
                <a:solidFill>
                  <a:srgbClr val="505759"/>
                </a:solidFill>
                <a:latin typeface="Museo 300" panose="02000000000000000000" pitchFamily="50" charset="0"/>
              </a:rPr>
              <a:t>Kidderminster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FC15773-99D1-79FF-B854-817B9C17DC62}"/>
              </a:ext>
            </a:extLst>
          </p:cNvPr>
          <p:cNvSpPr txBox="1"/>
          <p:nvPr/>
        </p:nvSpPr>
        <p:spPr>
          <a:xfrm>
            <a:off x="7465685" y="2098928"/>
            <a:ext cx="1904507" cy="29854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GB" sz="1600" b="1" i="0">
                <a:solidFill>
                  <a:srgbClr val="43B02A"/>
                </a:solidFill>
                <a:effectLst/>
                <a:latin typeface="Museo 300" panose="02000000000000000000" pitchFamily="50" charset="0"/>
              </a:rPr>
              <a:t>Central &amp; South</a:t>
            </a:r>
          </a:p>
          <a:p>
            <a:pPr algn="l"/>
            <a:endParaRPr lang="en-GB" sz="1600" b="1" i="0">
              <a:solidFill>
                <a:srgbClr val="43B02A"/>
              </a:solidFill>
              <a:effectLst/>
              <a:latin typeface="Museo 300" panose="02000000000000000000" pitchFamily="50" charset="0"/>
            </a:endParaRPr>
          </a:p>
          <a:p>
            <a:r>
              <a:rPr lang="en-GB" sz="1200">
                <a:solidFill>
                  <a:srgbClr val="505759"/>
                </a:solidFill>
                <a:latin typeface="Museo 300" panose="02000000000000000000" pitchFamily="50" charset="0"/>
              </a:rPr>
              <a:t>Swadlincote</a:t>
            </a:r>
          </a:p>
          <a:p>
            <a:r>
              <a:rPr lang="en-GB" sz="1200">
                <a:solidFill>
                  <a:srgbClr val="505759"/>
                </a:solidFill>
                <a:latin typeface="Museo 300" panose="02000000000000000000" pitchFamily="50" charset="0"/>
              </a:rPr>
              <a:t>Coventry</a:t>
            </a:r>
          </a:p>
          <a:p>
            <a:r>
              <a:rPr lang="en-GB" sz="1200">
                <a:solidFill>
                  <a:srgbClr val="505759"/>
                </a:solidFill>
                <a:latin typeface="Museo 300" panose="02000000000000000000" pitchFamily="50" charset="0"/>
              </a:rPr>
              <a:t>Markham Vale</a:t>
            </a:r>
          </a:p>
          <a:p>
            <a:r>
              <a:rPr lang="en-GB" sz="1200">
                <a:solidFill>
                  <a:srgbClr val="505759"/>
                </a:solidFill>
                <a:latin typeface="Museo 300" panose="02000000000000000000" pitchFamily="50" charset="0"/>
              </a:rPr>
              <a:t>Upper Heyford</a:t>
            </a:r>
          </a:p>
          <a:p>
            <a:r>
              <a:rPr lang="en-GB" sz="1200">
                <a:solidFill>
                  <a:srgbClr val="505759"/>
                </a:solidFill>
                <a:latin typeface="Museo 300" panose="02000000000000000000" pitchFamily="50" charset="0"/>
              </a:rPr>
              <a:t>Dunstable</a:t>
            </a:r>
          </a:p>
          <a:p>
            <a:r>
              <a:rPr lang="en-GB" sz="1200">
                <a:solidFill>
                  <a:srgbClr val="505759"/>
                </a:solidFill>
                <a:latin typeface="Museo 300" panose="02000000000000000000" pitchFamily="50" charset="0"/>
              </a:rPr>
              <a:t>Ipswich</a:t>
            </a:r>
          </a:p>
          <a:p>
            <a:r>
              <a:rPr lang="en-GB" sz="1200">
                <a:solidFill>
                  <a:srgbClr val="505759"/>
                </a:solidFill>
                <a:latin typeface="Museo 300" panose="02000000000000000000" pitchFamily="50" charset="0"/>
              </a:rPr>
              <a:t>FCDO</a:t>
            </a:r>
          </a:p>
          <a:p>
            <a:r>
              <a:rPr lang="en-GB" sz="1200">
                <a:solidFill>
                  <a:srgbClr val="505759"/>
                </a:solidFill>
                <a:latin typeface="Museo 300" panose="02000000000000000000" pitchFamily="50" charset="0"/>
              </a:rPr>
              <a:t>Rainham</a:t>
            </a:r>
          </a:p>
          <a:p>
            <a:r>
              <a:rPr lang="en-GB" sz="1200">
                <a:solidFill>
                  <a:srgbClr val="505759"/>
                </a:solidFill>
                <a:latin typeface="Museo 300" panose="02000000000000000000" pitchFamily="50" charset="0"/>
              </a:rPr>
              <a:t>Barking</a:t>
            </a:r>
          </a:p>
          <a:p>
            <a:r>
              <a:rPr lang="en-GB" sz="1200">
                <a:solidFill>
                  <a:srgbClr val="505759"/>
                </a:solidFill>
                <a:latin typeface="Museo 300" panose="02000000000000000000" pitchFamily="50" charset="0"/>
              </a:rPr>
              <a:t>Walthamstow</a:t>
            </a:r>
          </a:p>
          <a:p>
            <a:r>
              <a:rPr lang="en-GB" sz="1200">
                <a:solidFill>
                  <a:srgbClr val="505759"/>
                </a:solidFill>
                <a:latin typeface="Museo 300" panose="02000000000000000000" pitchFamily="50" charset="0"/>
              </a:rPr>
              <a:t>Thurrock</a:t>
            </a:r>
          </a:p>
          <a:p>
            <a:r>
              <a:rPr lang="en-GB" sz="1200">
                <a:solidFill>
                  <a:srgbClr val="505759"/>
                </a:solidFill>
                <a:latin typeface="Museo 300" panose="02000000000000000000" pitchFamily="50" charset="0"/>
              </a:rPr>
              <a:t>Sittingbourne</a:t>
            </a:r>
          </a:p>
          <a:p>
            <a:r>
              <a:rPr lang="en-GB" sz="1200">
                <a:solidFill>
                  <a:srgbClr val="505759"/>
                </a:solidFill>
                <a:latin typeface="Museo 300" panose="02000000000000000000" pitchFamily="50" charset="0"/>
              </a:rPr>
              <a:t>Shoeburyness</a:t>
            </a:r>
            <a:endParaRPr lang="en-GB" sz="1200">
              <a:latin typeface="Museo 300" panose="02000000000000000000" pitchFamily="50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AF9EE94-9B04-20E6-21B3-A94E437AF75E}"/>
              </a:ext>
            </a:extLst>
          </p:cNvPr>
          <p:cNvSpPr txBox="1"/>
          <p:nvPr/>
        </p:nvSpPr>
        <p:spPr>
          <a:xfrm>
            <a:off x="414778" y="6501090"/>
            <a:ext cx="433709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>
                <a:solidFill>
                  <a:srgbClr val="505759"/>
                </a:solidFill>
                <a:latin typeface="Museo 300" panose="02000000000000000000" pitchFamily="50" charset="0"/>
              </a:rPr>
              <a:t>We also have sites in New York and Athlone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B0F209A0-5254-60EA-A162-29B472600D7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7516" r="7629"/>
          <a:stretch/>
        </p:blipFill>
        <p:spPr>
          <a:xfrm>
            <a:off x="535578" y="1290460"/>
            <a:ext cx="4095499" cy="5070656"/>
          </a:xfrm>
          <a:prstGeom prst="rect">
            <a:avLst/>
          </a:prstGeom>
          <a:ln w="76200">
            <a:solidFill>
              <a:srgbClr val="2EA736"/>
            </a:solidFill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FFC84B7-C629-E016-B6A7-89D6690A7929}"/>
              </a:ext>
            </a:extLst>
          </p:cNvPr>
          <p:cNvSpPr txBox="1"/>
          <p:nvPr/>
        </p:nvSpPr>
        <p:spPr>
          <a:xfrm>
            <a:off x="4898855" y="1269064"/>
            <a:ext cx="72931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>
                <a:solidFill>
                  <a:srgbClr val="505759"/>
                </a:solidFill>
                <a:latin typeface="Museo 300" panose="02000000000000000000" pitchFamily="50" charset="0"/>
              </a:rPr>
              <a:t>We have state-of-the-art facilities in over 50 locations across the UK, they include dedicated mailrooms, high-volume scanning hubs, and secure storage centres. </a:t>
            </a:r>
          </a:p>
        </p:txBody>
      </p:sp>
    </p:spTree>
    <p:extLst>
      <p:ext uri="{BB962C8B-B14F-4D97-AF65-F5344CB8AC3E}">
        <p14:creationId xmlns:p14="http://schemas.microsoft.com/office/powerpoint/2010/main" val="3083088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10000"/>
    </mc:Choice>
    <mc:Fallback xmlns="">
      <p:transition advClick="0" advTm="1000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490D53D7-8F3C-C237-75F8-B321D9426EFA}"/>
              </a:ext>
            </a:extLst>
          </p:cNvPr>
          <p:cNvGrpSpPr/>
          <p:nvPr/>
        </p:nvGrpSpPr>
        <p:grpSpPr>
          <a:xfrm>
            <a:off x="6960026" y="2162576"/>
            <a:ext cx="4996749" cy="1277273"/>
            <a:chOff x="6205805" y="-476949"/>
            <a:chExt cx="6111632" cy="1528492"/>
          </a:xfrm>
        </p:grpSpPr>
        <p:sp>
          <p:nvSpPr>
            <p:cNvPr id="34" name="Rectangle 1">
              <a:extLst>
                <a:ext uri="{FF2B5EF4-FFF2-40B4-BE49-F238E27FC236}">
                  <a16:creationId xmlns:a16="http://schemas.microsoft.com/office/drawing/2014/main" id="{CB3F27BF-55C8-F005-7B84-780AE8D9D3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05805" y="237792"/>
              <a:ext cx="302628" cy="511166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norm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1100" kern="0">
                  <a:solidFill>
                    <a:srgbClr val="1E1147"/>
                  </a:solidFill>
                  <a:latin typeface="Museo 300" panose="02000000000000000000" pitchFamily="50" charset="0"/>
                </a:rPr>
                <a:t>2</a:t>
              </a:r>
              <a:r>
                <a:rPr kumimoji="0" lang="en-GB" sz="1100" i="0" u="none" strike="noStrike" kern="0" cap="none" spc="0" normalizeH="0" baseline="0" noProof="0">
                  <a:ln>
                    <a:noFill/>
                  </a:ln>
                  <a:solidFill>
                    <a:srgbClr val="1E1147"/>
                  </a:solidFill>
                  <a:effectLst/>
                  <a:uLnTx/>
                  <a:uFillTx/>
                  <a:latin typeface="Museo 300" panose="02000000000000000000" pitchFamily="50" charset="0"/>
                </a:rPr>
                <a:t>.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EF216550-C2D5-7B96-F885-DD5851F09F68}"/>
                </a:ext>
              </a:extLst>
            </p:cNvPr>
            <p:cNvSpPr txBox="1"/>
            <p:nvPr/>
          </p:nvSpPr>
          <p:spPr>
            <a:xfrm>
              <a:off x="8213133" y="-476949"/>
              <a:ext cx="4104304" cy="15284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R="0" lvl="0" indent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167">
                  <a:solidFill>
                    <a:srgbClr val="505759"/>
                  </a:solidFill>
                  <a:latin typeface="Museo 300" panose="02000000000000000000" pitchFamily="50" charset="0"/>
                </a:defRPr>
              </a:lvl1pPr>
            </a:lstStyle>
            <a:p>
              <a:r>
                <a:rPr lang="en-GB" sz="1100"/>
                <a:t>INITIAL SCREENING </a:t>
              </a:r>
            </a:p>
            <a:p>
              <a:r>
                <a:rPr lang="en-GB" sz="1100"/>
                <a:t>If shortlisted, you'll be contacted for a call to discuss your background and alignment for the role. </a:t>
              </a:r>
            </a:p>
            <a:p>
              <a:r>
                <a:rPr lang="en-GB" sz="1100"/>
                <a:t>Hiring manager will decide if to progress your application to interview. Feedback will be provided to you by the recruiter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41A575B3-DEBA-DFCB-C5E4-3D0BCDCA285B}"/>
              </a:ext>
            </a:extLst>
          </p:cNvPr>
          <p:cNvGrpSpPr/>
          <p:nvPr/>
        </p:nvGrpSpPr>
        <p:grpSpPr>
          <a:xfrm>
            <a:off x="7103078" y="3665615"/>
            <a:ext cx="4763649" cy="1107996"/>
            <a:chOff x="7606684" y="631446"/>
            <a:chExt cx="5826524" cy="1325921"/>
          </a:xfrm>
        </p:grpSpPr>
        <p:sp>
          <p:nvSpPr>
            <p:cNvPr id="32" name="Rectangle 1">
              <a:extLst>
                <a:ext uri="{FF2B5EF4-FFF2-40B4-BE49-F238E27FC236}">
                  <a16:creationId xmlns:a16="http://schemas.microsoft.com/office/drawing/2014/main" id="{B8AD7519-7D66-2D79-0288-DE6F3C4874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06684" y="822932"/>
              <a:ext cx="302628" cy="511166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norm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1100" kern="0">
                  <a:solidFill>
                    <a:srgbClr val="1E1147"/>
                  </a:solidFill>
                  <a:latin typeface="Museo 300" panose="02000000000000000000" pitchFamily="50" charset="0"/>
                </a:rPr>
                <a:t>3</a:t>
              </a:r>
              <a:r>
                <a:rPr kumimoji="0" lang="en-GB" sz="1100" i="0" u="none" strike="noStrike" kern="0" cap="none" spc="0" normalizeH="0" baseline="0" noProof="0">
                  <a:ln>
                    <a:noFill/>
                  </a:ln>
                  <a:solidFill>
                    <a:srgbClr val="1E1147"/>
                  </a:solidFill>
                  <a:effectLst/>
                  <a:uLnTx/>
                  <a:uFillTx/>
                  <a:latin typeface="Museo 300" panose="02000000000000000000" pitchFamily="50" charset="0"/>
                </a:rPr>
                <a:t>.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4D0FA6D7-F56B-1934-E9F2-C9DB79A4C50A}"/>
                </a:ext>
              </a:extLst>
            </p:cNvPr>
            <p:cNvSpPr txBox="1"/>
            <p:nvPr/>
          </p:nvSpPr>
          <p:spPr>
            <a:xfrm>
              <a:off x="9620946" y="631446"/>
              <a:ext cx="3812262" cy="13259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R="0" lvl="0" indent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167">
                  <a:solidFill>
                    <a:srgbClr val="505759"/>
                  </a:solidFill>
                  <a:latin typeface="Museo 300" panose="02000000000000000000" pitchFamily="50" charset="0"/>
                </a:defRPr>
              </a:lvl1pPr>
            </a:lstStyle>
            <a:p>
              <a:r>
                <a:rPr lang="en-GB" sz="1100"/>
                <a:t>INTERVIEW(S) </a:t>
              </a:r>
            </a:p>
            <a:p>
              <a:r>
                <a:rPr lang="en-GB" sz="1100"/>
                <a:t>You’ll participate in one or more interviews (number of interviews will be confirmed at screening stage)</a:t>
              </a:r>
            </a:p>
            <a:p>
              <a:r>
                <a:rPr lang="en-GB" sz="1100"/>
                <a:t>You will receive interview confirmation to your email with the details of your interview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EE1853E6-9428-DA1D-4BAD-FEAD0841E06B}"/>
              </a:ext>
            </a:extLst>
          </p:cNvPr>
          <p:cNvGrpSpPr/>
          <p:nvPr/>
        </p:nvGrpSpPr>
        <p:grpSpPr>
          <a:xfrm>
            <a:off x="6428228" y="4594439"/>
            <a:ext cx="5438499" cy="1212757"/>
            <a:chOff x="8328038" y="3660473"/>
            <a:chExt cx="6651948" cy="1451292"/>
          </a:xfrm>
        </p:grpSpPr>
        <p:sp>
          <p:nvSpPr>
            <p:cNvPr id="30" name="Rectangle 1">
              <a:extLst>
                <a:ext uri="{FF2B5EF4-FFF2-40B4-BE49-F238E27FC236}">
                  <a16:creationId xmlns:a16="http://schemas.microsoft.com/office/drawing/2014/main" id="{02FF87EF-AA5A-5AE2-53D5-8F7D9EF2A3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28038" y="3660473"/>
              <a:ext cx="302629" cy="511166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norm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1100" kern="0">
                  <a:solidFill>
                    <a:srgbClr val="1E1147"/>
                  </a:solidFill>
                  <a:latin typeface="Museo 300" panose="02000000000000000000" pitchFamily="50" charset="0"/>
                </a:rPr>
                <a:t>4</a:t>
              </a:r>
              <a:r>
                <a:rPr kumimoji="0" lang="en-GB" sz="1100" i="0" u="none" strike="noStrike" kern="0" cap="none" spc="0" normalizeH="0" baseline="0" noProof="0">
                  <a:ln>
                    <a:noFill/>
                  </a:ln>
                  <a:solidFill>
                    <a:srgbClr val="1E1147"/>
                  </a:solidFill>
                  <a:effectLst/>
                  <a:uLnTx/>
                  <a:uFillTx/>
                  <a:latin typeface="Museo 300" panose="02000000000000000000" pitchFamily="50" charset="0"/>
                </a:rPr>
                <a:t>.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858B6736-8511-8AD2-30DB-D7B57DC425BF}"/>
                </a:ext>
              </a:extLst>
            </p:cNvPr>
            <p:cNvSpPr txBox="1"/>
            <p:nvPr/>
          </p:nvSpPr>
          <p:spPr>
            <a:xfrm>
              <a:off x="10168088" y="4190984"/>
              <a:ext cx="4811898" cy="9207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R="0" lvl="0" indent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167">
                  <a:solidFill>
                    <a:srgbClr val="505759"/>
                  </a:solidFill>
                  <a:latin typeface="Museo 300" panose="02000000000000000000" pitchFamily="50" charset="0"/>
                </a:defRPr>
              </a:lvl1pPr>
            </a:lstStyle>
            <a:p>
              <a:r>
                <a:rPr lang="en-GB" sz="1100"/>
                <a:t>DECISIONS</a:t>
              </a:r>
            </a:p>
            <a:p>
              <a:r>
                <a:rPr lang="en-GB" sz="1100"/>
                <a:t>After all interviews, we’ll review feedback and make a hiring decision. Your recruiter will contact you with the final decision. 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D5B59D05-B2F5-2C33-650D-64F4E4DE5DEA}"/>
              </a:ext>
            </a:extLst>
          </p:cNvPr>
          <p:cNvGrpSpPr/>
          <p:nvPr/>
        </p:nvGrpSpPr>
        <p:grpSpPr>
          <a:xfrm>
            <a:off x="2705899" y="4933151"/>
            <a:ext cx="3044296" cy="1676497"/>
            <a:chOff x="2634625" y="5510491"/>
            <a:chExt cx="2936457" cy="2006238"/>
          </a:xfrm>
        </p:grpSpPr>
        <p:sp>
          <p:nvSpPr>
            <p:cNvPr id="28" name="Rectangle 1">
              <a:extLst>
                <a:ext uri="{FF2B5EF4-FFF2-40B4-BE49-F238E27FC236}">
                  <a16:creationId xmlns:a16="http://schemas.microsoft.com/office/drawing/2014/main" id="{DCDCA1F0-2E69-C1F5-F995-F0F016A8C1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68454" y="5510491"/>
              <a:ext cx="302628" cy="511165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norm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1100" kern="0">
                  <a:solidFill>
                    <a:srgbClr val="1E1147"/>
                  </a:solidFill>
                  <a:latin typeface="Museo 300" panose="02000000000000000000" pitchFamily="50" charset="0"/>
                </a:rPr>
                <a:t>5</a:t>
              </a:r>
              <a:r>
                <a:rPr kumimoji="0" lang="en-GB" sz="1100" i="0" u="none" strike="noStrike" kern="0" cap="none" spc="0" normalizeH="0" baseline="0" noProof="0">
                  <a:ln>
                    <a:noFill/>
                  </a:ln>
                  <a:solidFill>
                    <a:srgbClr val="1E1147"/>
                  </a:solidFill>
                  <a:effectLst/>
                  <a:uLnTx/>
                  <a:uFillTx/>
                  <a:latin typeface="Museo 300" panose="02000000000000000000" pitchFamily="50" charset="0"/>
                </a:rPr>
                <a:t>.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6C8FB49C-1AE9-826B-5146-F1C7C50613F5}"/>
                </a:ext>
              </a:extLst>
            </p:cNvPr>
            <p:cNvSpPr txBox="1"/>
            <p:nvPr/>
          </p:nvSpPr>
          <p:spPr>
            <a:xfrm>
              <a:off x="2634625" y="6595951"/>
              <a:ext cx="2449520" cy="9207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R="0" lvl="0" indent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167">
                  <a:solidFill>
                    <a:srgbClr val="505759"/>
                  </a:solidFill>
                  <a:latin typeface="Museo 300" panose="02000000000000000000" pitchFamily="50" charset="0"/>
                </a:defRPr>
              </a:lvl1pPr>
            </a:lstStyle>
            <a:p>
              <a:r>
                <a:rPr lang="en-GB" sz="1100"/>
                <a:t>OFFER STAGE</a:t>
              </a:r>
            </a:p>
            <a:p>
              <a:r>
                <a:rPr lang="en-GB" sz="1100"/>
                <a:t>If selected, you will receive an offer confirmation via email and a start date will be confirmed.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7B3EE4B2-DABF-BA1A-E93A-98059904F026}"/>
              </a:ext>
            </a:extLst>
          </p:cNvPr>
          <p:cNvGrpSpPr/>
          <p:nvPr/>
        </p:nvGrpSpPr>
        <p:grpSpPr>
          <a:xfrm>
            <a:off x="557547" y="4463019"/>
            <a:ext cx="3796434" cy="1449071"/>
            <a:chOff x="1097279" y="5709849"/>
            <a:chExt cx="4643499" cy="1734083"/>
          </a:xfrm>
        </p:grpSpPr>
        <p:sp>
          <p:nvSpPr>
            <p:cNvPr id="26" name="Rectangle 1">
              <a:extLst>
                <a:ext uri="{FF2B5EF4-FFF2-40B4-BE49-F238E27FC236}">
                  <a16:creationId xmlns:a16="http://schemas.microsoft.com/office/drawing/2014/main" id="{4B1C7916-0117-4886-2559-F5D317878B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38150" y="5709849"/>
              <a:ext cx="302628" cy="511166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norm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1100" kern="0">
                  <a:solidFill>
                    <a:srgbClr val="1E1147"/>
                  </a:solidFill>
                  <a:latin typeface="Museo 300" panose="02000000000000000000" pitchFamily="50" charset="0"/>
                </a:rPr>
                <a:t>6</a:t>
              </a:r>
              <a:r>
                <a:rPr kumimoji="0" lang="en-GB" sz="1100" i="0" u="none" strike="noStrike" kern="0" cap="none" spc="0" normalizeH="0" baseline="0" noProof="0">
                  <a:ln>
                    <a:noFill/>
                  </a:ln>
                  <a:solidFill>
                    <a:srgbClr val="1E1147"/>
                  </a:solidFill>
                  <a:effectLst/>
                  <a:uLnTx/>
                  <a:uFillTx/>
                  <a:latin typeface="Museo 300" panose="02000000000000000000" pitchFamily="50" charset="0"/>
                </a:rPr>
                <a:t>.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3F4752C4-09CA-087B-2AFD-85D32E74E080}"/>
                </a:ext>
              </a:extLst>
            </p:cNvPr>
            <p:cNvSpPr txBox="1"/>
            <p:nvPr/>
          </p:nvSpPr>
          <p:spPr>
            <a:xfrm>
              <a:off x="1097279" y="6118009"/>
              <a:ext cx="2981601" cy="13259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R="0" lvl="0" indent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167">
                  <a:solidFill>
                    <a:srgbClr val="505759"/>
                  </a:solidFill>
                  <a:latin typeface="Museo 300" panose="02000000000000000000" pitchFamily="50" charset="0"/>
                </a:defRPr>
              </a:lvl1pPr>
            </a:lstStyle>
            <a:p>
              <a:r>
                <a:rPr lang="en-GB" sz="1100"/>
                <a:t>ONBOARDING</a:t>
              </a:r>
            </a:p>
            <a:p>
              <a:r>
                <a:rPr lang="en-GB" sz="1100"/>
                <a:t>Once you accept, you will receive an email to log onto our Eploy system where you will find your contract and all new starter paperwork to read and sign.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AF40B81C-48A4-8E72-6E32-28177B75EC26}"/>
              </a:ext>
            </a:extLst>
          </p:cNvPr>
          <p:cNvGrpSpPr/>
          <p:nvPr/>
        </p:nvGrpSpPr>
        <p:grpSpPr>
          <a:xfrm>
            <a:off x="0" y="1771120"/>
            <a:ext cx="4222427" cy="1371892"/>
            <a:chOff x="-1741945" y="2251633"/>
            <a:chExt cx="5164541" cy="1641725"/>
          </a:xfrm>
        </p:grpSpPr>
        <p:sp>
          <p:nvSpPr>
            <p:cNvPr id="24" name="Rectangle 1">
              <a:extLst>
                <a:ext uri="{FF2B5EF4-FFF2-40B4-BE49-F238E27FC236}">
                  <a16:creationId xmlns:a16="http://schemas.microsoft.com/office/drawing/2014/main" id="{3BF4CD57-99F7-ED83-672D-8D968B34C7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19968" y="3345839"/>
              <a:ext cx="302628" cy="547519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norm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1100" kern="0">
                  <a:solidFill>
                    <a:srgbClr val="1E1147"/>
                  </a:solidFill>
                  <a:latin typeface="Museo 300" panose="02000000000000000000" pitchFamily="50" charset="0"/>
                </a:rPr>
                <a:t>8</a:t>
              </a:r>
              <a:r>
                <a:rPr kumimoji="0" lang="en-GB" sz="1100" i="0" u="none" strike="noStrike" kern="0" cap="none" spc="0" normalizeH="0" baseline="0" noProof="0">
                  <a:ln>
                    <a:noFill/>
                  </a:ln>
                  <a:solidFill>
                    <a:srgbClr val="1E1147"/>
                  </a:solidFill>
                  <a:effectLst/>
                  <a:uLnTx/>
                  <a:uFillTx/>
                  <a:latin typeface="Museo 300" panose="02000000000000000000" pitchFamily="50" charset="0"/>
                </a:rPr>
                <a:t>.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335BF06A-5C72-5DB1-7B16-6580BBD87138}"/>
                </a:ext>
              </a:extLst>
            </p:cNvPr>
            <p:cNvSpPr txBox="1"/>
            <p:nvPr/>
          </p:nvSpPr>
          <p:spPr>
            <a:xfrm>
              <a:off x="-1741945" y="2251633"/>
              <a:ext cx="3432914" cy="9207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R="0" lvl="0" indent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167">
                  <a:solidFill>
                    <a:srgbClr val="505759"/>
                  </a:solidFill>
                  <a:latin typeface="Museo 300" panose="02000000000000000000" pitchFamily="50" charset="0"/>
                </a:defRPr>
              </a:lvl1pPr>
            </a:lstStyle>
            <a:p>
              <a:r>
                <a:rPr lang="en-GB" sz="1100"/>
                <a:t>ONBOARDED AND FIRST DATE </a:t>
              </a:r>
            </a:p>
            <a:p>
              <a:r>
                <a:rPr lang="en-GB" sz="1100"/>
                <a:t>On your 1st day, you’ll meet your team, get set and start a structured onboarding journey to set you up for success 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AA8CFC7-0A41-0A13-5986-1764B45F388D}"/>
              </a:ext>
            </a:extLst>
          </p:cNvPr>
          <p:cNvGrpSpPr/>
          <p:nvPr/>
        </p:nvGrpSpPr>
        <p:grpSpPr>
          <a:xfrm>
            <a:off x="3452976" y="1753946"/>
            <a:ext cx="4152177" cy="3620559"/>
            <a:chOff x="2999793" y="35605"/>
            <a:chExt cx="5724798" cy="6172721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A9EC49D7-3308-A48E-7FD7-666A61B17B39}"/>
                </a:ext>
              </a:extLst>
            </p:cNvPr>
            <p:cNvGrpSpPr/>
            <p:nvPr/>
          </p:nvGrpSpPr>
          <p:grpSpPr>
            <a:xfrm>
              <a:off x="2999793" y="35605"/>
              <a:ext cx="5724798" cy="6172721"/>
              <a:chOff x="2999793" y="35605"/>
              <a:chExt cx="5724798" cy="6172721"/>
            </a:xfrm>
          </p:grpSpPr>
          <p:grpSp>
            <p:nvGrpSpPr>
              <p:cNvPr id="17" name="Group 16">
                <a:extLst>
                  <a:ext uri="{FF2B5EF4-FFF2-40B4-BE49-F238E27FC236}">
                    <a16:creationId xmlns:a16="http://schemas.microsoft.com/office/drawing/2014/main" id="{2AC91EC9-7299-4EE9-D823-39944D5E1723}"/>
                  </a:ext>
                </a:extLst>
              </p:cNvPr>
              <p:cNvGrpSpPr/>
              <p:nvPr/>
            </p:nvGrpSpPr>
            <p:grpSpPr>
              <a:xfrm>
                <a:off x="2999793" y="35605"/>
                <a:ext cx="5724798" cy="6172721"/>
                <a:chOff x="2999793" y="35605"/>
                <a:chExt cx="5724798" cy="6172721"/>
              </a:xfrm>
            </p:grpSpPr>
            <p:sp>
              <p:nvSpPr>
                <p:cNvPr id="21" name="Oval 20">
                  <a:extLst>
                    <a:ext uri="{FF2B5EF4-FFF2-40B4-BE49-F238E27FC236}">
                      <a16:creationId xmlns:a16="http://schemas.microsoft.com/office/drawing/2014/main" id="{93507558-8C68-003B-1F81-7EC1F9D7BA2E}"/>
                    </a:ext>
                  </a:extLst>
                </p:cNvPr>
                <p:cNvSpPr/>
                <p:nvPr/>
              </p:nvSpPr>
              <p:spPr>
                <a:xfrm>
                  <a:off x="2999793" y="483528"/>
                  <a:ext cx="5724798" cy="5724798"/>
                </a:xfrm>
                <a:prstGeom prst="ellipse">
                  <a:avLst/>
                </a:prstGeom>
                <a:noFill/>
                <a:ln w="142875" cap="flat" cmpd="sng" algn="ctr">
                  <a:solidFill>
                    <a:srgbClr val="015158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2" name="Oval 21">
                  <a:extLst>
                    <a:ext uri="{FF2B5EF4-FFF2-40B4-BE49-F238E27FC236}">
                      <a16:creationId xmlns:a16="http://schemas.microsoft.com/office/drawing/2014/main" id="{A248E0A0-426C-DD4F-B2ED-A3BF04652D0C}"/>
                    </a:ext>
                  </a:extLst>
                </p:cNvPr>
                <p:cNvSpPr/>
                <p:nvPr/>
              </p:nvSpPr>
              <p:spPr>
                <a:xfrm>
                  <a:off x="3720949" y="35605"/>
                  <a:ext cx="1899278" cy="1112493"/>
                </a:xfrm>
                <a:prstGeom prst="ellipse">
                  <a:avLst/>
                </a:prstGeom>
                <a:solidFill>
                  <a:sysClr val="window" lastClr="FFFFFF"/>
                </a:solidFill>
                <a:ln w="142875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3" name="Oval 22">
                  <a:extLst>
                    <a:ext uri="{FF2B5EF4-FFF2-40B4-BE49-F238E27FC236}">
                      <a16:creationId xmlns:a16="http://schemas.microsoft.com/office/drawing/2014/main" id="{D08C69D1-38E3-CE5D-3A1C-2E8B51668501}"/>
                    </a:ext>
                  </a:extLst>
                </p:cNvPr>
                <p:cNvSpPr/>
                <p:nvPr/>
              </p:nvSpPr>
              <p:spPr>
                <a:xfrm>
                  <a:off x="5620228" y="238170"/>
                  <a:ext cx="483929" cy="483929"/>
                </a:xfrm>
                <a:prstGeom prst="ellipse">
                  <a:avLst/>
                </a:prstGeom>
                <a:solidFill>
                  <a:srgbClr val="2DA637"/>
                </a:solidFill>
                <a:ln w="66675" cap="flat" cmpd="sng" algn="ctr">
                  <a:solidFill>
                    <a:srgbClr val="015158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ITC Lubalin Graph Std Book" panose="02060703020205020404" pitchFamily="18" charset="0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83135F00-7FE8-1149-78C8-FCF78AAF3B43}"/>
                  </a:ext>
                </a:extLst>
              </p:cNvPr>
              <p:cNvGrpSpPr/>
              <p:nvPr/>
            </p:nvGrpSpPr>
            <p:grpSpPr>
              <a:xfrm>
                <a:off x="3624203" y="1014718"/>
                <a:ext cx="547518" cy="547518"/>
                <a:chOff x="3592604" y="2378365"/>
                <a:chExt cx="547518" cy="547518"/>
              </a:xfrm>
            </p:grpSpPr>
            <p:cxnSp>
              <p:nvCxnSpPr>
                <p:cNvPr id="19" name="Straight Connector 18">
                  <a:extLst>
                    <a:ext uri="{FF2B5EF4-FFF2-40B4-BE49-F238E27FC236}">
                      <a16:creationId xmlns:a16="http://schemas.microsoft.com/office/drawing/2014/main" id="{E46A6DB2-267E-CA2C-AF3C-78C8D52CC594}"/>
                    </a:ext>
                  </a:extLst>
                </p:cNvPr>
                <p:cNvCxnSpPr/>
                <p:nvPr/>
              </p:nvCxnSpPr>
              <p:spPr>
                <a:xfrm>
                  <a:off x="3592604" y="2436589"/>
                  <a:ext cx="547518" cy="0"/>
                </a:xfrm>
                <a:prstGeom prst="line">
                  <a:avLst/>
                </a:prstGeom>
                <a:noFill/>
                <a:ln w="117475" cap="flat" cmpd="sng" algn="ctr">
                  <a:solidFill>
                    <a:srgbClr val="015158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20" name="Straight Connector 19">
                  <a:extLst>
                    <a:ext uri="{FF2B5EF4-FFF2-40B4-BE49-F238E27FC236}">
                      <a16:creationId xmlns:a16="http://schemas.microsoft.com/office/drawing/2014/main" id="{E0658686-CE9A-CB3B-C6B0-64BB522CDD1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3819368" y="2652124"/>
                  <a:ext cx="547518" cy="0"/>
                </a:xfrm>
                <a:prstGeom prst="line">
                  <a:avLst/>
                </a:prstGeom>
                <a:noFill/>
                <a:ln w="117475" cap="flat" cmpd="sng" algn="ctr">
                  <a:solidFill>
                    <a:srgbClr val="015158"/>
                  </a:solidFill>
                  <a:prstDash val="solid"/>
                  <a:miter lim="800000"/>
                </a:ln>
                <a:effectLst/>
              </p:spPr>
            </p:cxnSp>
          </p:grpSp>
        </p:grp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8E6A1523-3069-9418-0AF3-1E6858968C87}"/>
                </a:ext>
              </a:extLst>
            </p:cNvPr>
            <p:cNvSpPr/>
            <p:nvPr/>
          </p:nvSpPr>
          <p:spPr>
            <a:xfrm>
              <a:off x="3865240" y="1480238"/>
              <a:ext cx="3897523" cy="3897523"/>
            </a:xfrm>
            <a:prstGeom prst="ellipse">
              <a:avLst/>
            </a:prstGeom>
            <a:solidFill>
              <a:srgbClr val="2DA637"/>
            </a:solidFill>
            <a:ln w="63500" cap="flat" cmpd="sng" algn="ctr">
              <a:solidFill>
                <a:srgbClr val="3AAE2A"/>
              </a:solidFill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2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05A5001-5FDE-FC75-1BF0-9F4AC992F316}"/>
              </a:ext>
            </a:extLst>
          </p:cNvPr>
          <p:cNvGrpSpPr/>
          <p:nvPr/>
        </p:nvGrpSpPr>
        <p:grpSpPr>
          <a:xfrm>
            <a:off x="176877" y="3271051"/>
            <a:ext cx="3746877" cy="1107996"/>
            <a:chOff x="-1438382" y="3372913"/>
            <a:chExt cx="5018440" cy="1461768"/>
          </a:xfrm>
        </p:grpSpPr>
        <p:sp>
          <p:nvSpPr>
            <p:cNvPr id="13" name="Rectangle 1">
              <a:extLst>
                <a:ext uri="{FF2B5EF4-FFF2-40B4-BE49-F238E27FC236}">
                  <a16:creationId xmlns:a16="http://schemas.microsoft.com/office/drawing/2014/main" id="{0B4A0DEA-A959-78CF-A120-3237B324FD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77430" y="3646544"/>
              <a:ext cx="302628" cy="547519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norm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i="0" u="none" strike="noStrike" kern="0" cap="none" spc="0" normalizeH="0" baseline="0" noProof="0">
                  <a:ln>
                    <a:noFill/>
                  </a:ln>
                  <a:solidFill>
                    <a:srgbClr val="1E1147"/>
                  </a:solidFill>
                  <a:effectLst/>
                  <a:uLnTx/>
                  <a:uFillTx/>
                  <a:latin typeface="Museo 300" panose="02000000000000000000" pitchFamily="50" charset="0"/>
                </a:rPr>
                <a:t>7.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D629E314-8BD2-021A-8D5D-7A083A7A2F01}"/>
                </a:ext>
              </a:extLst>
            </p:cNvPr>
            <p:cNvSpPr txBox="1"/>
            <p:nvPr/>
          </p:nvSpPr>
          <p:spPr>
            <a:xfrm>
              <a:off x="-1438382" y="3372913"/>
              <a:ext cx="2910528" cy="146176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R="0" lvl="0" indent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167">
                  <a:solidFill>
                    <a:srgbClr val="505759"/>
                  </a:solidFill>
                  <a:latin typeface="Museo 300" panose="02000000000000000000" pitchFamily="50" charset="0"/>
                </a:defRPr>
              </a:lvl1pPr>
            </a:lstStyle>
            <a:p>
              <a:r>
                <a:rPr lang="en-GB" sz="1100"/>
                <a:t>SECURITY SCREENING</a:t>
              </a:r>
            </a:p>
            <a:p>
              <a:r>
                <a:rPr lang="en-GB" sz="1100"/>
                <a:t>You will receive an email from our screening team at GIANT to start the process of applying for security clearance (ADD CLEARANCE FOR SITE)</a:t>
              </a:r>
            </a:p>
          </p:txBody>
        </p:sp>
      </p:grpSp>
      <p:sp>
        <p:nvSpPr>
          <p:cNvPr id="45" name="Title 9">
            <a:extLst>
              <a:ext uri="{FF2B5EF4-FFF2-40B4-BE49-F238E27FC236}">
                <a16:creationId xmlns:a16="http://schemas.microsoft.com/office/drawing/2014/main" id="{B797531C-FD90-3A56-4DD1-C80B4F6050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9557" y="216333"/>
            <a:ext cx="9817100" cy="702000"/>
          </a:xfrm>
        </p:spPr>
        <p:txBody>
          <a:bodyPr/>
          <a:lstStyle/>
          <a:p>
            <a:r>
              <a:rPr lang="en-GB"/>
              <a:t>The Recruitment Journey</a:t>
            </a: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4A69CB53-6425-8515-274C-96E097658F74}"/>
              </a:ext>
            </a:extLst>
          </p:cNvPr>
          <p:cNvGrpSpPr/>
          <p:nvPr/>
        </p:nvGrpSpPr>
        <p:grpSpPr>
          <a:xfrm>
            <a:off x="6180806" y="1499186"/>
            <a:ext cx="4926052" cy="1144939"/>
            <a:chOff x="6271647" y="-147667"/>
            <a:chExt cx="6025161" cy="1370131"/>
          </a:xfrm>
        </p:grpSpPr>
        <p:sp>
          <p:nvSpPr>
            <p:cNvPr id="47" name="Rectangle 1">
              <a:extLst>
                <a:ext uri="{FF2B5EF4-FFF2-40B4-BE49-F238E27FC236}">
                  <a16:creationId xmlns:a16="http://schemas.microsoft.com/office/drawing/2014/main" id="{07F646D6-6739-7DCB-6A64-DDDADAED06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71647" y="711298"/>
              <a:ext cx="302628" cy="511166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norm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i="0" u="none" strike="noStrike" kern="0" cap="none" spc="0" normalizeH="0" baseline="0" noProof="0">
                  <a:ln>
                    <a:noFill/>
                  </a:ln>
                  <a:solidFill>
                    <a:srgbClr val="1E1147"/>
                  </a:solidFill>
                  <a:effectLst/>
                  <a:uLnTx/>
                  <a:uFillTx/>
                  <a:latin typeface="Museo 300" panose="02000000000000000000" pitchFamily="50" charset="0"/>
                </a:rPr>
                <a:t>1.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A94D523D-4084-133C-63A5-A281E129919C}"/>
                </a:ext>
              </a:extLst>
            </p:cNvPr>
            <p:cNvSpPr txBox="1"/>
            <p:nvPr/>
          </p:nvSpPr>
          <p:spPr>
            <a:xfrm>
              <a:off x="8031780" y="-147667"/>
              <a:ext cx="4265028" cy="3254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1100">
                  <a:solidFill>
                    <a:srgbClr val="505759"/>
                  </a:solidFill>
                  <a:latin typeface="Museo 300" panose="02000000000000000000" pitchFamily="50" charset="0"/>
                </a:rPr>
                <a:t>APPLY</a:t>
              </a:r>
              <a:r>
                <a:rPr lang="en-GB" sz="1100" kern="0">
                  <a:solidFill>
                    <a:srgbClr val="1E1147"/>
                  </a:solidFill>
                  <a:latin typeface="Museo 300" panose="02000000000000000000" pitchFamily="50" charset="0"/>
                </a:rPr>
                <a:t> </a:t>
              </a:r>
              <a:r>
                <a:rPr lang="en-GB" sz="1100">
                  <a:solidFill>
                    <a:srgbClr val="505759"/>
                  </a:solidFill>
                  <a:latin typeface="Museo 300" panose="02000000000000000000" pitchFamily="50" charset="0"/>
                </a:rPr>
                <a:t>FOR</a:t>
              </a:r>
              <a:r>
                <a:rPr lang="en-GB" sz="1100" kern="0">
                  <a:solidFill>
                    <a:srgbClr val="1E1147"/>
                  </a:solidFill>
                  <a:latin typeface="Museo 300" panose="02000000000000000000" pitchFamily="50" charset="0"/>
                </a:rPr>
                <a:t> </a:t>
              </a:r>
              <a:r>
                <a:rPr lang="en-GB" sz="1100">
                  <a:solidFill>
                    <a:srgbClr val="505759"/>
                  </a:solidFill>
                  <a:latin typeface="Museo 300" panose="02000000000000000000" pitchFamily="50" charset="0"/>
                </a:rPr>
                <a:t>THE POSITION </a:t>
              </a:r>
            </a:p>
          </p:txBody>
        </p:sp>
      </p:grpSp>
      <p:pic>
        <p:nvPicPr>
          <p:cNvPr id="52" name="Picture 51">
            <a:extLst>
              <a:ext uri="{FF2B5EF4-FFF2-40B4-BE49-F238E27FC236}">
                <a16:creationId xmlns:a16="http://schemas.microsoft.com/office/drawing/2014/main" id="{821A0898-32C5-0553-91AE-8DC0FAD004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6835" y="4725658"/>
            <a:ext cx="1074288" cy="1074288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39CCC557-E4BC-C038-54A4-74BA26EEDE2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749367" y="3665615"/>
            <a:ext cx="969994" cy="928823"/>
          </a:xfrm>
          <a:prstGeom prst="rect">
            <a:avLst/>
          </a:prstGeom>
        </p:spPr>
      </p:pic>
      <p:pic>
        <p:nvPicPr>
          <p:cNvPr id="44" name="Graphic 43">
            <a:extLst>
              <a:ext uri="{FF2B5EF4-FFF2-40B4-BE49-F238E27FC236}">
                <a16:creationId xmlns:a16="http://schemas.microsoft.com/office/drawing/2014/main" id="{3A1728A6-2065-1453-8675-23D131EE59B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349941" y="3320552"/>
            <a:ext cx="944258" cy="944258"/>
          </a:xfrm>
          <a:prstGeom prst="rect">
            <a:avLst/>
          </a:prstGeom>
        </p:spPr>
      </p:pic>
      <p:pic>
        <p:nvPicPr>
          <p:cNvPr id="49" name="Graphic 48">
            <a:extLst>
              <a:ext uri="{FF2B5EF4-FFF2-40B4-BE49-F238E27FC236}">
                <a16:creationId xmlns:a16="http://schemas.microsoft.com/office/drawing/2014/main" id="{34A17239-52D3-F187-7A18-656B98407AD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842629" y="1717563"/>
            <a:ext cx="1004150" cy="998819"/>
          </a:xfrm>
          <a:prstGeom prst="rect">
            <a:avLst/>
          </a:prstGeom>
        </p:spPr>
      </p:pic>
      <p:pic>
        <p:nvPicPr>
          <p:cNvPr id="50" name="Graphic 49">
            <a:extLst>
              <a:ext uri="{FF2B5EF4-FFF2-40B4-BE49-F238E27FC236}">
                <a16:creationId xmlns:a16="http://schemas.microsoft.com/office/drawing/2014/main" id="{58AE6BD2-DF26-D1FA-FF27-ECC61568E1F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164018" y="5728062"/>
            <a:ext cx="940904" cy="940904"/>
          </a:xfrm>
          <a:prstGeom prst="rect">
            <a:avLst/>
          </a:prstGeom>
        </p:spPr>
      </p:pic>
      <p:pic>
        <p:nvPicPr>
          <p:cNvPr id="54" name="Graphic 53">
            <a:extLst>
              <a:ext uri="{FF2B5EF4-FFF2-40B4-BE49-F238E27FC236}">
                <a16:creationId xmlns:a16="http://schemas.microsoft.com/office/drawing/2014/main" id="{B9F5E21A-1BC9-D249-BB2A-011679B7549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546839" y="2246328"/>
            <a:ext cx="1030805" cy="1030805"/>
          </a:xfrm>
          <a:prstGeom prst="rect">
            <a:avLst/>
          </a:prstGeom>
        </p:spPr>
      </p:pic>
      <p:pic>
        <p:nvPicPr>
          <p:cNvPr id="56" name="Graphic 55">
            <a:extLst>
              <a:ext uri="{FF2B5EF4-FFF2-40B4-BE49-F238E27FC236}">
                <a16:creationId xmlns:a16="http://schemas.microsoft.com/office/drawing/2014/main" id="{05D50535-EE70-5BE4-AA51-49C18EC5852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882414" y="4945651"/>
            <a:ext cx="1030806" cy="1030806"/>
          </a:xfrm>
          <a:prstGeom prst="rect">
            <a:avLst/>
          </a:prstGeom>
        </p:spPr>
      </p:pic>
      <p:pic>
        <p:nvPicPr>
          <p:cNvPr id="60" name="Graphic 59">
            <a:extLst>
              <a:ext uri="{FF2B5EF4-FFF2-40B4-BE49-F238E27FC236}">
                <a16:creationId xmlns:a16="http://schemas.microsoft.com/office/drawing/2014/main" id="{2DF941CB-7B54-C53C-BD8B-1B8B8B8E82D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570909" y="1242894"/>
            <a:ext cx="1025656" cy="1025656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B9244DE-6F7A-6120-BD7C-F4E09E40E4D2}"/>
              </a:ext>
            </a:extLst>
          </p:cNvPr>
          <p:cNvSpPr/>
          <p:nvPr/>
        </p:nvSpPr>
        <p:spPr>
          <a:xfrm>
            <a:off x="7749367" y="3595434"/>
            <a:ext cx="3934111" cy="1208660"/>
          </a:xfrm>
          <a:prstGeom prst="rect">
            <a:avLst/>
          </a:prstGeom>
          <a:noFill/>
          <a:ln>
            <a:solidFill>
              <a:srgbClr val="004F5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810D914E-A484-58EB-1098-EFCCD7036554}"/>
              </a:ext>
            </a:extLst>
          </p:cNvPr>
          <p:cNvCxnSpPr/>
          <p:nvPr/>
        </p:nvCxnSpPr>
        <p:spPr>
          <a:xfrm>
            <a:off x="11340548" y="1630017"/>
            <a:ext cx="526179" cy="0"/>
          </a:xfrm>
          <a:prstGeom prst="line">
            <a:avLst/>
          </a:prstGeom>
          <a:ln>
            <a:solidFill>
              <a:srgbClr val="2EA73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59886F1C-71C3-4408-511B-5AC8C97BC967}"/>
              </a:ext>
            </a:extLst>
          </p:cNvPr>
          <p:cNvCxnSpPr>
            <a:cxnSpLocks/>
            <a:endCxn id="33" idx="3"/>
          </p:cNvCxnSpPr>
          <p:nvPr/>
        </p:nvCxnSpPr>
        <p:spPr>
          <a:xfrm>
            <a:off x="11866727" y="1630017"/>
            <a:ext cx="0" cy="2589596"/>
          </a:xfrm>
          <a:prstGeom prst="line">
            <a:avLst/>
          </a:prstGeom>
          <a:ln>
            <a:solidFill>
              <a:srgbClr val="2EA73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49F6E107-21CA-323E-F4FA-51DE720C5CAA}"/>
              </a:ext>
            </a:extLst>
          </p:cNvPr>
          <p:cNvCxnSpPr>
            <a:stCxn id="33" idx="3"/>
          </p:cNvCxnSpPr>
          <p:nvPr/>
        </p:nvCxnSpPr>
        <p:spPr>
          <a:xfrm flipH="1">
            <a:off x="11579087" y="4219613"/>
            <a:ext cx="287640" cy="45197"/>
          </a:xfrm>
          <a:prstGeom prst="straightConnector1">
            <a:avLst/>
          </a:prstGeom>
          <a:ln>
            <a:solidFill>
              <a:srgbClr val="2EA736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TextBox 57">
            <a:extLst>
              <a:ext uri="{FF2B5EF4-FFF2-40B4-BE49-F238E27FC236}">
                <a16:creationId xmlns:a16="http://schemas.microsoft.com/office/drawing/2014/main" id="{7E105725-1DF9-01E2-D489-EE3CE637FA41}"/>
              </a:ext>
            </a:extLst>
          </p:cNvPr>
          <p:cNvSpPr txBox="1"/>
          <p:nvPr/>
        </p:nvSpPr>
        <p:spPr>
          <a:xfrm>
            <a:off x="10775184" y="1340233"/>
            <a:ext cx="82143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100">
                <a:solidFill>
                  <a:srgbClr val="505759"/>
                </a:solidFill>
                <a:latin typeface="Museo 300" panose="02000000000000000000" pitchFamily="50" charset="0"/>
              </a:rPr>
              <a:t>YOU ARE HERE!</a:t>
            </a:r>
          </a:p>
        </p:txBody>
      </p:sp>
    </p:spTree>
    <p:extLst>
      <p:ext uri="{BB962C8B-B14F-4D97-AF65-F5344CB8AC3E}">
        <p14:creationId xmlns:p14="http://schemas.microsoft.com/office/powerpoint/2010/main" val="245730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10000"/>
    </mc:Choice>
    <mc:Fallback xmlns="">
      <p:transition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F7048A-A248-0C30-2516-BA629F469F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1097" y="218410"/>
            <a:ext cx="9817100" cy="702000"/>
          </a:xfrm>
        </p:spPr>
        <p:txBody>
          <a:bodyPr/>
          <a:lstStyle/>
          <a:p>
            <a:r>
              <a:rPr lang="en-GB"/>
              <a:t>Benefits and Rewards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88A7DB8-578A-2C2F-AD7D-D11E7E52782D}"/>
              </a:ext>
            </a:extLst>
          </p:cNvPr>
          <p:cNvSpPr txBox="1"/>
          <p:nvPr/>
        </p:nvSpPr>
        <p:spPr>
          <a:xfrm>
            <a:off x="86790" y="2327395"/>
            <a:ext cx="199516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200">
                <a:solidFill>
                  <a:srgbClr val="505759"/>
                </a:solidFill>
                <a:latin typeface="Museo 300" panose="02000000000000000000" pitchFamily="50" charset="0"/>
              </a:rPr>
              <a:t>Share Save Scheme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8CE3163-5B14-A7E8-EB8D-3CCC774FA9D6}"/>
              </a:ext>
            </a:extLst>
          </p:cNvPr>
          <p:cNvSpPr txBox="1"/>
          <p:nvPr/>
        </p:nvSpPr>
        <p:spPr>
          <a:xfrm>
            <a:off x="2578737" y="2324490"/>
            <a:ext cx="199516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200">
                <a:solidFill>
                  <a:srgbClr val="505759"/>
                </a:solidFill>
                <a:latin typeface="Museo 300" panose="02000000000000000000" pitchFamily="50" charset="0"/>
              </a:rPr>
              <a:t>Holidays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65E061B-A22B-7686-2A77-AC35E6725A72}"/>
              </a:ext>
            </a:extLst>
          </p:cNvPr>
          <p:cNvSpPr txBox="1"/>
          <p:nvPr/>
        </p:nvSpPr>
        <p:spPr>
          <a:xfrm>
            <a:off x="5279084" y="2344596"/>
            <a:ext cx="182418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200">
                <a:solidFill>
                  <a:srgbClr val="505759"/>
                </a:solidFill>
                <a:latin typeface="Museo 300" panose="02000000000000000000" pitchFamily="50" charset="0"/>
              </a:rPr>
              <a:t>Pension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658DD6F-3D1F-466E-0758-94DBCD7DE4DC}"/>
              </a:ext>
            </a:extLst>
          </p:cNvPr>
          <p:cNvSpPr txBox="1"/>
          <p:nvPr/>
        </p:nvSpPr>
        <p:spPr>
          <a:xfrm>
            <a:off x="5283625" y="4095110"/>
            <a:ext cx="186877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200">
                <a:solidFill>
                  <a:srgbClr val="505759"/>
                </a:solidFill>
                <a:latin typeface="Museo 300" panose="02000000000000000000" pitchFamily="50" charset="0"/>
              </a:rPr>
              <a:t>Life Assurance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B4E40DD-7270-7980-7538-D681E177DB3A}"/>
              </a:ext>
            </a:extLst>
          </p:cNvPr>
          <p:cNvSpPr txBox="1"/>
          <p:nvPr/>
        </p:nvSpPr>
        <p:spPr>
          <a:xfrm>
            <a:off x="-352257" y="5662287"/>
            <a:ext cx="268078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200">
                <a:solidFill>
                  <a:srgbClr val="505759"/>
                </a:solidFill>
                <a:latin typeface="Museo 300" panose="02000000000000000000" pitchFamily="50" charset="0"/>
              </a:rPr>
              <a:t>Family Leave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C9AC9F8-AE6C-6CB8-8F92-7CA54CA32F09}"/>
              </a:ext>
            </a:extLst>
          </p:cNvPr>
          <p:cNvSpPr txBox="1"/>
          <p:nvPr/>
        </p:nvSpPr>
        <p:spPr>
          <a:xfrm>
            <a:off x="2380153" y="5646086"/>
            <a:ext cx="268078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200">
                <a:solidFill>
                  <a:srgbClr val="505759"/>
                </a:solidFill>
                <a:latin typeface="Museo 300" panose="02000000000000000000" pitchFamily="50" charset="0"/>
              </a:rPr>
              <a:t>Employee Assistance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BEF1D40-3EDA-4CE5-93A9-6FF7EEED3FA5}"/>
              </a:ext>
            </a:extLst>
          </p:cNvPr>
          <p:cNvSpPr txBox="1"/>
          <p:nvPr/>
        </p:nvSpPr>
        <p:spPr>
          <a:xfrm>
            <a:off x="8161079" y="4114533"/>
            <a:ext cx="164079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200">
                <a:solidFill>
                  <a:srgbClr val="505759"/>
                </a:solidFill>
                <a:latin typeface="Museo 300" panose="02000000000000000000" pitchFamily="50" charset="0"/>
              </a:rPr>
              <a:t>Retail Discounts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25792E5-10B7-ACFB-328A-838A1545EF69}"/>
              </a:ext>
            </a:extLst>
          </p:cNvPr>
          <p:cNvSpPr txBox="1"/>
          <p:nvPr/>
        </p:nvSpPr>
        <p:spPr>
          <a:xfrm>
            <a:off x="2844536" y="4084133"/>
            <a:ext cx="156730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200">
                <a:solidFill>
                  <a:srgbClr val="505759"/>
                </a:solidFill>
                <a:latin typeface="Museo 300" panose="02000000000000000000" pitchFamily="50" charset="0"/>
              </a:rPr>
              <a:t>Eyecare Vouchers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4FD0C1D-20D0-3408-38BE-9AD50605A246}"/>
              </a:ext>
            </a:extLst>
          </p:cNvPr>
          <p:cNvSpPr txBox="1"/>
          <p:nvPr/>
        </p:nvSpPr>
        <p:spPr>
          <a:xfrm>
            <a:off x="18098" y="4097222"/>
            <a:ext cx="199516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200">
                <a:solidFill>
                  <a:srgbClr val="505759"/>
                </a:solidFill>
                <a:latin typeface="Museo 300" panose="02000000000000000000" pitchFamily="50" charset="0"/>
              </a:rPr>
              <a:t>Long Service Recognition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CD8AD79-16D4-BCD8-386C-05DC4DCE5B0D}"/>
              </a:ext>
            </a:extLst>
          </p:cNvPr>
          <p:cNvSpPr txBox="1"/>
          <p:nvPr/>
        </p:nvSpPr>
        <p:spPr>
          <a:xfrm>
            <a:off x="8007410" y="2331896"/>
            <a:ext cx="182418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200">
                <a:solidFill>
                  <a:srgbClr val="505759"/>
                </a:solidFill>
                <a:latin typeface="Museo 300" panose="02000000000000000000" pitchFamily="50" charset="0"/>
              </a:rPr>
              <a:t>Paid Volunteer Day</a:t>
            </a:r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AECB4343-5E49-CA0E-A286-7F8B64DE6A4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13972" y="1274502"/>
            <a:ext cx="1006247" cy="1006247"/>
          </a:xfrm>
          <a:prstGeom prst="rect">
            <a:avLst/>
          </a:prstGeom>
        </p:spPr>
      </p:pic>
      <p:pic>
        <p:nvPicPr>
          <p:cNvPr id="24" name="Graphic 23">
            <a:extLst>
              <a:ext uri="{FF2B5EF4-FFF2-40B4-BE49-F238E27FC236}">
                <a16:creationId xmlns:a16="http://schemas.microsoft.com/office/drawing/2014/main" id="{7A780C6B-940F-95CB-B3FA-FDA2F887592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43848" y="1223697"/>
            <a:ext cx="1094654" cy="1094654"/>
          </a:xfrm>
          <a:prstGeom prst="rect">
            <a:avLst/>
          </a:prstGeom>
        </p:spPr>
      </p:pic>
      <p:pic>
        <p:nvPicPr>
          <p:cNvPr id="26" name="Graphic 25">
            <a:extLst>
              <a:ext uri="{FF2B5EF4-FFF2-40B4-BE49-F238E27FC236}">
                <a16:creationId xmlns:a16="http://schemas.microsoft.com/office/drawing/2014/main" id="{D15D6E9F-9D5C-059A-FFF0-A6FA9D7D3B1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057092" y="1250701"/>
            <a:ext cx="1011801" cy="1011801"/>
          </a:xfrm>
          <a:prstGeom prst="rect">
            <a:avLst/>
          </a:prstGeom>
        </p:spPr>
      </p:pic>
      <p:pic>
        <p:nvPicPr>
          <p:cNvPr id="32" name="Graphic 31">
            <a:extLst>
              <a:ext uri="{FF2B5EF4-FFF2-40B4-BE49-F238E27FC236}">
                <a16:creationId xmlns:a16="http://schemas.microsoft.com/office/drawing/2014/main" id="{F2F39B4F-C01C-E68E-8D6C-FC971D522D0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299120" y="1300906"/>
            <a:ext cx="974051" cy="974051"/>
          </a:xfrm>
          <a:prstGeom prst="rect">
            <a:avLst/>
          </a:prstGeom>
        </p:spPr>
      </p:pic>
      <p:pic>
        <p:nvPicPr>
          <p:cNvPr id="34" name="Graphic 33">
            <a:extLst>
              <a:ext uri="{FF2B5EF4-FFF2-40B4-BE49-F238E27FC236}">
                <a16:creationId xmlns:a16="http://schemas.microsoft.com/office/drawing/2014/main" id="{C1FF925F-96EB-0C2D-7E64-59F149EB287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747560" y="3051894"/>
            <a:ext cx="940904" cy="940904"/>
          </a:xfrm>
          <a:prstGeom prst="rect">
            <a:avLst/>
          </a:prstGeom>
        </p:spPr>
      </p:pic>
      <p:pic>
        <p:nvPicPr>
          <p:cNvPr id="36" name="Graphic 35">
            <a:extLst>
              <a:ext uri="{FF2B5EF4-FFF2-40B4-BE49-F238E27FC236}">
                <a16:creationId xmlns:a16="http://schemas.microsoft.com/office/drawing/2014/main" id="{97931CED-9554-264B-4858-F5D66B4E4F9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28222" y="3024308"/>
            <a:ext cx="970015" cy="970015"/>
          </a:xfrm>
          <a:prstGeom prst="rect">
            <a:avLst/>
          </a:prstGeom>
        </p:spPr>
      </p:pic>
      <p:pic>
        <p:nvPicPr>
          <p:cNvPr id="38" name="Graphic 37">
            <a:extLst>
              <a:ext uri="{FF2B5EF4-FFF2-40B4-BE49-F238E27FC236}">
                <a16:creationId xmlns:a16="http://schemas.microsoft.com/office/drawing/2014/main" id="{19C00012-04B7-A611-1A73-92F4E552D23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369661" y="3016445"/>
            <a:ext cx="940904" cy="940904"/>
          </a:xfrm>
          <a:prstGeom prst="rect">
            <a:avLst/>
          </a:prstGeom>
        </p:spPr>
      </p:pic>
      <p:pic>
        <p:nvPicPr>
          <p:cNvPr id="40" name="Graphic 39">
            <a:extLst>
              <a:ext uri="{FF2B5EF4-FFF2-40B4-BE49-F238E27FC236}">
                <a16:creationId xmlns:a16="http://schemas.microsoft.com/office/drawing/2014/main" id="{74FA1CB8-C596-08CD-FF73-91C68065C74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87425" y="4573902"/>
            <a:ext cx="1011801" cy="1011801"/>
          </a:xfrm>
          <a:prstGeom prst="rect">
            <a:avLst/>
          </a:prstGeom>
        </p:spPr>
      </p:pic>
      <p:pic>
        <p:nvPicPr>
          <p:cNvPr id="42" name="Graphic 41">
            <a:extLst>
              <a:ext uri="{FF2B5EF4-FFF2-40B4-BE49-F238E27FC236}">
                <a16:creationId xmlns:a16="http://schemas.microsoft.com/office/drawing/2014/main" id="{A1322443-2D99-2328-2210-49F2F439521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3121399" y="3058539"/>
            <a:ext cx="940904" cy="940904"/>
          </a:xfrm>
          <a:prstGeom prst="rect">
            <a:avLst/>
          </a:prstGeom>
        </p:spPr>
      </p:pic>
      <p:pic>
        <p:nvPicPr>
          <p:cNvPr id="44" name="Graphic 43">
            <a:extLst>
              <a:ext uri="{FF2B5EF4-FFF2-40B4-BE49-F238E27FC236}">
                <a16:creationId xmlns:a16="http://schemas.microsoft.com/office/drawing/2014/main" id="{59690EB5-34FC-AA89-0C4F-0B10DD0A667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184017" y="4601405"/>
            <a:ext cx="907749" cy="90774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BB45A59-2520-E82A-5482-9BDCD6546357}"/>
              </a:ext>
            </a:extLst>
          </p:cNvPr>
          <p:cNvSpPr txBox="1"/>
          <p:nvPr/>
        </p:nvSpPr>
        <p:spPr>
          <a:xfrm>
            <a:off x="5215892" y="5658541"/>
            <a:ext cx="207520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200">
                <a:solidFill>
                  <a:srgbClr val="505759"/>
                </a:solidFill>
                <a:latin typeface="Museo 300" panose="02000000000000000000" pitchFamily="50" charset="0"/>
              </a:rPr>
              <a:t>Refer a Friend Scheme</a:t>
            </a:r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14524911-B88A-43A9-187E-3EDABE0EF26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5768486" y="4551593"/>
            <a:ext cx="970016" cy="970016"/>
          </a:xfrm>
          <a:prstGeom prst="rect">
            <a:avLst/>
          </a:prstGeom>
        </p:spPr>
      </p:pic>
      <p:pic>
        <p:nvPicPr>
          <p:cNvPr id="18" name="Graphic 17">
            <a:extLst>
              <a:ext uri="{FF2B5EF4-FFF2-40B4-BE49-F238E27FC236}">
                <a16:creationId xmlns:a16="http://schemas.microsoft.com/office/drawing/2014/main" id="{544B0312-CD32-FE9A-C125-24743C3BAEF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0852675" y="1274502"/>
            <a:ext cx="1006247" cy="1006247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A7AE1D3C-1E56-AAD8-AAAF-25C683724EE5}"/>
              </a:ext>
            </a:extLst>
          </p:cNvPr>
          <p:cNvSpPr txBox="1"/>
          <p:nvPr/>
        </p:nvSpPr>
        <p:spPr>
          <a:xfrm>
            <a:off x="10443707" y="2339718"/>
            <a:ext cx="18241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200">
                <a:solidFill>
                  <a:srgbClr val="505759"/>
                </a:solidFill>
                <a:latin typeface="Museo 300" panose="02000000000000000000" pitchFamily="50" charset="0"/>
              </a:rPr>
              <a:t>Access to our Mental Health First Aiders</a:t>
            </a:r>
          </a:p>
        </p:txBody>
      </p:sp>
      <p:pic>
        <p:nvPicPr>
          <p:cNvPr id="21" name="Graphic 20">
            <a:extLst>
              <a:ext uri="{FF2B5EF4-FFF2-40B4-BE49-F238E27FC236}">
                <a16:creationId xmlns:a16="http://schemas.microsoft.com/office/drawing/2014/main" id="{34B9007B-F734-C393-9D83-8B5A5B39CDD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0877864" y="2998264"/>
            <a:ext cx="1011801" cy="1011801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43B2F7E6-6C39-ABE1-1D9C-D001F59730B3}"/>
              </a:ext>
            </a:extLst>
          </p:cNvPr>
          <p:cNvSpPr txBox="1"/>
          <p:nvPr/>
        </p:nvSpPr>
        <p:spPr>
          <a:xfrm>
            <a:off x="10535402" y="4099018"/>
            <a:ext cx="164079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200">
                <a:solidFill>
                  <a:srgbClr val="505759"/>
                </a:solidFill>
                <a:latin typeface="Museo 300" panose="02000000000000000000" pitchFamily="50" charset="0"/>
              </a:rPr>
              <a:t>Bereavement Support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E53BB2F-02D4-F490-DC9F-F354D50EF9B9}"/>
              </a:ext>
            </a:extLst>
          </p:cNvPr>
          <p:cNvSpPr txBox="1"/>
          <p:nvPr/>
        </p:nvSpPr>
        <p:spPr>
          <a:xfrm>
            <a:off x="7919245" y="5658541"/>
            <a:ext cx="207520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200">
                <a:solidFill>
                  <a:srgbClr val="505759"/>
                </a:solidFill>
                <a:latin typeface="Museo 300" panose="02000000000000000000" pitchFamily="50" charset="0"/>
              </a:rPr>
              <a:t>Cycle to Work Scheme</a:t>
            </a:r>
          </a:p>
        </p:txBody>
      </p:sp>
      <p:pic>
        <p:nvPicPr>
          <p:cNvPr id="30" name="Graphic 29">
            <a:extLst>
              <a:ext uri="{FF2B5EF4-FFF2-40B4-BE49-F238E27FC236}">
                <a16:creationId xmlns:a16="http://schemas.microsoft.com/office/drawing/2014/main" id="{E5D68FD8-399D-D4E8-933E-4EE925C5F68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8410082" y="4539138"/>
            <a:ext cx="970016" cy="970016"/>
          </a:xfrm>
          <a:prstGeom prst="rect">
            <a:avLst/>
          </a:prstGeom>
        </p:spPr>
      </p:pic>
      <p:pic>
        <p:nvPicPr>
          <p:cNvPr id="33" name="Graphic 32">
            <a:extLst>
              <a:ext uri="{FF2B5EF4-FFF2-40B4-BE49-F238E27FC236}">
                <a16:creationId xmlns:a16="http://schemas.microsoft.com/office/drawing/2014/main" id="{68885242-6922-259E-3B2C-3ACE15F49FB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0881324" y="4530700"/>
            <a:ext cx="1011801" cy="1011801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9361EC5B-6449-CD41-D715-CA2BDA97782E}"/>
              </a:ext>
            </a:extLst>
          </p:cNvPr>
          <p:cNvSpPr txBox="1"/>
          <p:nvPr/>
        </p:nvSpPr>
        <p:spPr>
          <a:xfrm>
            <a:off x="10318197" y="5542501"/>
            <a:ext cx="207520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200">
                <a:solidFill>
                  <a:srgbClr val="505759"/>
                </a:solidFill>
                <a:latin typeface="Museo 300" panose="02000000000000000000" pitchFamily="50" charset="0"/>
              </a:rPr>
              <a:t>Apprenticeship Opportunities </a:t>
            </a:r>
          </a:p>
        </p:txBody>
      </p:sp>
    </p:spTree>
    <p:extLst>
      <p:ext uri="{BB962C8B-B14F-4D97-AF65-F5344CB8AC3E}">
        <p14:creationId xmlns:p14="http://schemas.microsoft.com/office/powerpoint/2010/main" val="1250772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10000"/>
    </mc:Choice>
    <mc:Fallback xmlns="">
      <p:transition advClick="0" advTm="1000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F7048A-A248-0C30-2516-BA629F469F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1097" y="218410"/>
            <a:ext cx="9817100" cy="702000"/>
          </a:xfrm>
        </p:spPr>
        <p:txBody>
          <a:bodyPr/>
          <a:lstStyle/>
          <a:p>
            <a:r>
              <a:rPr lang="en-GB"/>
              <a:t>What Else Can We Offer You?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B5800056-4F0A-E112-4E9E-4671C04EFEF8}"/>
              </a:ext>
            </a:extLst>
          </p:cNvPr>
          <p:cNvSpPr txBox="1">
            <a:spLocks/>
          </p:cNvSpPr>
          <p:nvPr/>
        </p:nvSpPr>
        <p:spPr>
          <a:xfrm>
            <a:off x="820847" y="1301014"/>
            <a:ext cx="742656" cy="70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1800">
                <a:solidFill>
                  <a:srgbClr val="004F59"/>
                </a:solidFill>
              </a:rPr>
              <a:t>Pay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555E81A-DC4D-3F61-2F65-C3198EDE60F8}"/>
              </a:ext>
            </a:extLst>
          </p:cNvPr>
          <p:cNvSpPr txBox="1"/>
          <p:nvPr/>
        </p:nvSpPr>
        <p:spPr>
          <a:xfrm>
            <a:off x="820847" y="1950779"/>
            <a:ext cx="21826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39" marR="0" lvl="0" indent="-285739" algn="l" defTabSz="7619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srgbClr val="505759"/>
                </a:solidFill>
                <a:effectLst/>
                <a:uLnTx/>
                <a:uFillTx/>
                <a:latin typeface="Museo 300" panose="02000000000000000000" pitchFamily="50" charset="0"/>
                <a:ea typeface="+mn-ea"/>
                <a:cs typeface="+mn-cs"/>
              </a:rPr>
              <a:t>Monthly Pay –</a:t>
            </a:r>
          </a:p>
          <a:p>
            <a:pPr marL="666723" marR="0" lvl="1" indent="-285739" algn="l" defTabSz="7619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srgbClr val="505759"/>
                </a:solidFill>
                <a:effectLst/>
                <a:uLnTx/>
                <a:uFillTx/>
                <a:latin typeface="Museo 300" panose="02000000000000000000" pitchFamily="50" charset="0"/>
                <a:ea typeface="+mn-ea"/>
                <a:cs typeface="+mn-cs"/>
              </a:rPr>
              <a:t>28th of every month</a:t>
            </a:r>
          </a:p>
          <a:p>
            <a:pPr marL="285739" marR="0" lvl="0" indent="-285739" algn="l" defTabSz="7619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srgbClr val="505759"/>
                </a:solidFill>
                <a:effectLst/>
                <a:uLnTx/>
                <a:uFillTx/>
                <a:latin typeface="Museo 300" panose="02000000000000000000" pitchFamily="50" charset="0"/>
                <a:ea typeface="+mn-ea"/>
                <a:cs typeface="+mn-cs"/>
              </a:rPr>
              <a:t>Electronic Payslips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4039726-9BA7-8298-DF21-B827096D0C7D}"/>
              </a:ext>
            </a:extLst>
          </p:cNvPr>
          <p:cNvSpPr txBox="1"/>
          <p:nvPr/>
        </p:nvSpPr>
        <p:spPr>
          <a:xfrm>
            <a:off x="8996547" y="1950779"/>
            <a:ext cx="26433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39" marR="0" lvl="0" indent="-285739" algn="l" defTabSz="7619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srgbClr val="505759"/>
                </a:solidFill>
                <a:effectLst/>
                <a:uLnTx/>
                <a:uFillTx/>
                <a:latin typeface="Museo 300" panose="02000000000000000000" pitchFamily="50" charset="0"/>
                <a:ea typeface="+mn-ea"/>
                <a:cs typeface="+mn-cs"/>
              </a:rPr>
              <a:t>Regular Team Meetings </a:t>
            </a:r>
            <a:r>
              <a:rPr lang="en-GB" sz="1200">
                <a:solidFill>
                  <a:srgbClr val="505759"/>
                </a:solidFill>
                <a:latin typeface="Museo 300" panose="02000000000000000000" pitchFamily="50" charset="0"/>
              </a:rPr>
              <a:t> </a:t>
            </a: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srgbClr val="505759"/>
                </a:solidFill>
                <a:effectLst/>
                <a:uLnTx/>
                <a:uFillTx/>
                <a:latin typeface="Museo 300" panose="02000000000000000000" pitchFamily="50" charset="0"/>
                <a:ea typeface="+mn-ea"/>
                <a:cs typeface="+mn-cs"/>
              </a:rPr>
              <a:t> </a:t>
            </a:r>
          </a:p>
          <a:p>
            <a:pPr marL="285739" marR="0" lvl="0" indent="-285739" algn="l" defTabSz="7619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200">
                <a:solidFill>
                  <a:srgbClr val="505759"/>
                </a:solidFill>
                <a:latin typeface="Museo 300" panose="02000000000000000000" pitchFamily="50" charset="0"/>
              </a:rPr>
              <a:t>121’s </a:t>
            </a: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rgbClr val="505759"/>
              </a:solidFill>
              <a:effectLst/>
              <a:uLnTx/>
              <a:uFillTx/>
              <a:latin typeface="Museo 300" panose="02000000000000000000" pitchFamily="50" charset="0"/>
              <a:ea typeface="+mn-ea"/>
              <a:cs typeface="+mn-cs"/>
            </a:endParaRPr>
          </a:p>
          <a:p>
            <a:pPr marL="285739" marR="0" lvl="0" indent="-285739" algn="l" defTabSz="7619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srgbClr val="505759"/>
                </a:solidFill>
                <a:effectLst/>
                <a:uLnTx/>
                <a:uFillTx/>
                <a:latin typeface="Museo 300" panose="02000000000000000000" pitchFamily="50" charset="0"/>
                <a:ea typeface="+mn-ea"/>
                <a:cs typeface="+mn-cs"/>
              </a:rPr>
              <a:t>Company Intranet (Circle)</a:t>
            </a:r>
          </a:p>
          <a:p>
            <a:pPr marL="285739" marR="0" lvl="0" indent="-285739" algn="l" defTabSz="7619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200">
                <a:solidFill>
                  <a:srgbClr val="505759"/>
                </a:solidFill>
                <a:latin typeface="Museo 300" panose="02000000000000000000" pitchFamily="50" charset="0"/>
              </a:rPr>
              <a:t>Colleague rep forums</a:t>
            </a: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rgbClr val="505759"/>
              </a:solidFill>
              <a:effectLst/>
              <a:uLnTx/>
              <a:uFillTx/>
              <a:latin typeface="Museo 300" panose="02000000000000000000" pitchFamily="50" charset="0"/>
              <a:ea typeface="+mn-ea"/>
              <a:cs typeface="+mn-cs"/>
            </a:endParaRPr>
          </a:p>
          <a:p>
            <a:pPr marL="285739" marR="0" lvl="0" indent="-285739" algn="l" defTabSz="7619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srgbClr val="505759"/>
                </a:solidFill>
                <a:effectLst/>
                <a:uLnTx/>
                <a:uFillTx/>
                <a:latin typeface="Museo 300" panose="02000000000000000000" pitchFamily="50" charset="0"/>
                <a:ea typeface="+mn-ea"/>
                <a:cs typeface="+mn-cs"/>
              </a:rPr>
              <a:t>Internal Social Media (Yammer) </a:t>
            </a:r>
          </a:p>
          <a:p>
            <a:pPr marL="285739" marR="0" lvl="0" indent="-285739" algn="l" defTabSz="7619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srgbClr val="505759"/>
                </a:solidFill>
                <a:effectLst/>
                <a:uLnTx/>
                <a:uFillTx/>
                <a:latin typeface="Museo 300" panose="02000000000000000000" pitchFamily="50" charset="0"/>
                <a:ea typeface="+mn-ea"/>
                <a:cs typeface="+mn-cs"/>
              </a:rPr>
              <a:t>Onsite Notice Boards</a:t>
            </a:r>
          </a:p>
          <a:p>
            <a:pPr marL="285739" marR="0" lvl="0" indent="-285739" algn="l" defTabSz="7619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srgbClr val="505759"/>
                </a:solidFill>
                <a:effectLst/>
                <a:uLnTx/>
                <a:uFillTx/>
                <a:latin typeface="Museo 300" panose="02000000000000000000" pitchFamily="50" charset="0"/>
                <a:ea typeface="+mn-ea"/>
                <a:cs typeface="+mn-cs"/>
              </a:rPr>
              <a:t>Your Say Engagement Survey </a:t>
            </a:r>
          </a:p>
          <a:p>
            <a:pPr marL="285739" marR="0" lvl="0" indent="-285739" algn="l" defTabSz="7619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srgbClr val="505759"/>
                </a:solidFill>
                <a:effectLst/>
                <a:uLnTx/>
                <a:uFillTx/>
                <a:latin typeface="Museo 300" panose="02000000000000000000" pitchFamily="50" charset="0"/>
                <a:ea typeface="+mn-ea"/>
                <a:cs typeface="+mn-cs"/>
              </a:rPr>
              <a:t>Careers Page  </a:t>
            </a:r>
          </a:p>
          <a:p>
            <a:pPr marL="285739" marR="0" lvl="0" indent="-285739" algn="l" defTabSz="7619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srgbClr val="505759"/>
                </a:solidFill>
                <a:effectLst/>
                <a:uLnTx/>
                <a:uFillTx/>
                <a:latin typeface="Museo 300" panose="02000000000000000000" pitchFamily="50" charset="0"/>
                <a:ea typeface="+mn-ea"/>
                <a:cs typeface="+mn-cs"/>
              </a:rPr>
              <a:t>Restore Employee Portal </a:t>
            </a:r>
          </a:p>
          <a:p>
            <a:pPr marL="666723" marR="0" lvl="1" indent="-285739" algn="l" defTabSz="7619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srgbClr val="505759"/>
                </a:solidFill>
                <a:effectLst/>
                <a:uLnTx/>
                <a:uFillTx/>
                <a:latin typeface="Museo 300" panose="02000000000000000000" pitchFamily="50" charset="0"/>
                <a:ea typeface="+mn-ea"/>
                <a:cs typeface="+mn-cs"/>
              </a:rPr>
              <a:t>Request and cancel holidays </a:t>
            </a:r>
          </a:p>
          <a:p>
            <a:pPr marL="666723" marR="0" lvl="1" indent="-285739" algn="l" defTabSz="7619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srgbClr val="505759"/>
                </a:solidFill>
                <a:effectLst/>
                <a:uLnTx/>
                <a:uFillTx/>
                <a:latin typeface="Museo 300" panose="02000000000000000000" pitchFamily="50" charset="0"/>
                <a:ea typeface="+mn-ea"/>
                <a:cs typeface="+mn-cs"/>
              </a:rPr>
              <a:t>Change your personal details </a:t>
            </a:r>
          </a:p>
          <a:p>
            <a:pPr marL="666723" marR="0" lvl="1" indent="-285739" algn="l" defTabSz="7619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srgbClr val="505759"/>
                </a:solidFill>
                <a:effectLst/>
                <a:uLnTx/>
                <a:uFillTx/>
                <a:latin typeface="Museo 300" panose="02000000000000000000" pitchFamily="50" charset="0"/>
                <a:ea typeface="+mn-ea"/>
                <a:cs typeface="+mn-cs"/>
              </a:rPr>
              <a:t>Employee handbook 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82369E9-6E57-6BD5-6B74-5981D0C948BE}"/>
              </a:ext>
            </a:extLst>
          </p:cNvPr>
          <p:cNvSpPr txBox="1"/>
          <p:nvPr/>
        </p:nvSpPr>
        <p:spPr>
          <a:xfrm>
            <a:off x="8996547" y="1467348"/>
            <a:ext cx="26433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>
                <a:solidFill>
                  <a:srgbClr val="004F59"/>
                </a:solidFill>
                <a:latin typeface="+mj-lt"/>
                <a:ea typeface="+mj-ea"/>
                <a:cs typeface="+mj-cs"/>
              </a:rPr>
              <a:t>Communication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414D010-6298-EF21-8343-1F095A514EFF}"/>
              </a:ext>
            </a:extLst>
          </p:cNvPr>
          <p:cNvSpPr txBox="1"/>
          <p:nvPr/>
        </p:nvSpPr>
        <p:spPr>
          <a:xfrm>
            <a:off x="4581625" y="1467348"/>
            <a:ext cx="26433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>
                <a:solidFill>
                  <a:srgbClr val="004F59"/>
                </a:solidFill>
                <a:latin typeface="+mj-lt"/>
                <a:ea typeface="+mj-ea"/>
                <a:cs typeface="+mj-cs"/>
              </a:rPr>
              <a:t>Uniform / Dress Code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C1B9A7B-76BE-0ECF-96B7-0D1378F2144E}"/>
              </a:ext>
            </a:extLst>
          </p:cNvPr>
          <p:cNvSpPr txBox="1"/>
          <p:nvPr/>
        </p:nvSpPr>
        <p:spPr>
          <a:xfrm>
            <a:off x="4581625" y="2000670"/>
            <a:ext cx="3195587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39" indent="-285739" defTabSz="761970">
              <a:buFont typeface="Arial" panose="020B0604020202020204" pitchFamily="34" charset="0"/>
              <a:buChar char="•"/>
              <a:defRPr/>
            </a:pPr>
            <a:r>
              <a:rPr lang="en-GB" sz="1200">
                <a:solidFill>
                  <a:srgbClr val="505759"/>
                </a:solidFill>
                <a:latin typeface="Museo 300" panose="02000000000000000000" pitchFamily="50" charset="0"/>
              </a:rPr>
              <a:t>ID cards to be provided and must be always warn onsite.</a:t>
            </a:r>
          </a:p>
          <a:p>
            <a:pPr marR="0" lvl="0" algn="l" defTabSz="7619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n-GB" sz="1200">
              <a:solidFill>
                <a:srgbClr val="505759"/>
              </a:solidFill>
              <a:latin typeface="Museo 300" panose="02000000000000000000" pitchFamily="50" charset="0"/>
            </a:endParaRPr>
          </a:p>
          <a:p>
            <a:pPr marR="0" lvl="0" algn="l" defTabSz="7619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sz="1200" b="1" u="sng">
                <a:solidFill>
                  <a:srgbClr val="505759"/>
                </a:solidFill>
                <a:latin typeface="Museo 300" panose="02000000000000000000" pitchFamily="50" charset="0"/>
              </a:rPr>
              <a:t>Operations</a:t>
            </a:r>
          </a:p>
          <a:p>
            <a:pPr marL="285739" marR="0" lvl="0" indent="-285739" algn="l" defTabSz="7619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200">
                <a:solidFill>
                  <a:srgbClr val="505759"/>
                </a:solidFill>
                <a:latin typeface="Museo 300" panose="02000000000000000000" pitchFamily="50" charset="0"/>
              </a:rPr>
              <a:t>Unform and PPE (high vis jacket and steel toe capped boots) are provided by Restore for some of our roles. This will be discussed at interview stage. </a:t>
            </a:r>
          </a:p>
          <a:p>
            <a:pPr marL="285739" lvl="0" indent="-285739" defTabSz="761970">
              <a:buFont typeface="Arial" panose="020B0604020202020204" pitchFamily="34" charset="0"/>
              <a:buChar char="•"/>
              <a:defRPr/>
            </a:pPr>
            <a:r>
              <a:rPr lang="en-GB" sz="1200">
                <a:solidFill>
                  <a:srgbClr val="505759"/>
                </a:solidFill>
                <a:latin typeface="Museo 300" panose="02000000000000000000" pitchFamily="50" charset="0"/>
              </a:rPr>
              <a:t>Should PPE not be required for your role then pants/black jeans and t-shirt (no sports attire or shirts with offensive writing or logos on). In winter periods  hoodies and fleeces are allowed. </a:t>
            </a:r>
          </a:p>
          <a:p>
            <a:pPr marL="285739" lvl="0" indent="-285739" defTabSz="761970">
              <a:buFont typeface="Arial" panose="020B0604020202020204" pitchFamily="34" charset="0"/>
              <a:buChar char="•"/>
              <a:defRPr/>
            </a:pPr>
            <a:r>
              <a:rPr lang="en-GB" sz="1200">
                <a:solidFill>
                  <a:srgbClr val="505759"/>
                </a:solidFill>
                <a:latin typeface="Museo 300" panose="02000000000000000000" pitchFamily="50" charset="0"/>
              </a:rPr>
              <a:t>Trainers are preferred or dolly shoes. But no open toe or back and no heels. </a:t>
            </a:r>
          </a:p>
          <a:p>
            <a:pPr lvl="0" defTabSz="761970">
              <a:defRPr/>
            </a:pPr>
            <a:endParaRPr lang="en-GB" sz="1200">
              <a:solidFill>
                <a:srgbClr val="505759"/>
              </a:solidFill>
              <a:latin typeface="Museo 300" panose="02000000000000000000" pitchFamily="50" charset="0"/>
            </a:endParaRPr>
          </a:p>
          <a:p>
            <a:pPr lvl="0" defTabSz="761970">
              <a:defRPr/>
            </a:pPr>
            <a:r>
              <a:rPr lang="en-GB" sz="1200" b="1" u="sng">
                <a:solidFill>
                  <a:srgbClr val="505759"/>
                </a:solidFill>
                <a:latin typeface="Museo 300" panose="02000000000000000000" pitchFamily="50" charset="0"/>
              </a:rPr>
              <a:t>Back Office &amp; Leadership </a:t>
            </a:r>
          </a:p>
          <a:p>
            <a:pPr marL="285739" lvl="0" indent="-285739" defTabSz="761970">
              <a:buFont typeface="Arial" panose="020B0604020202020204" pitchFamily="34" charset="0"/>
              <a:buChar char="•"/>
              <a:defRPr/>
            </a:pPr>
            <a:r>
              <a:rPr lang="en-GB" sz="1200">
                <a:solidFill>
                  <a:srgbClr val="505759"/>
                </a:solidFill>
                <a:latin typeface="Museo 300" panose="02000000000000000000" pitchFamily="50" charset="0"/>
              </a:rPr>
              <a:t>For all other roles our dress code is a smart casual appearance is required for on-site, remote work, video meetings, and events. 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0B90E010-CE56-D1F1-DAFA-474E4A7F3A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296" y="3017351"/>
            <a:ext cx="3329609" cy="3622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1202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20000"/>
    </mc:Choice>
    <mc:Fallback xmlns="">
      <p:transition advClick="0" advTm="2000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F7048A-A248-0C30-2516-BA629F469F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1097" y="218410"/>
            <a:ext cx="9817100" cy="702000"/>
          </a:xfrm>
        </p:spPr>
        <p:txBody>
          <a:bodyPr/>
          <a:lstStyle/>
          <a:p>
            <a:r>
              <a:rPr lang="en-GB"/>
              <a:t>Site Information</a:t>
            </a:r>
          </a:p>
        </p:txBody>
      </p:sp>
      <p:sp>
        <p:nvSpPr>
          <p:cNvPr id="30" name="Title 1">
            <a:extLst>
              <a:ext uri="{FF2B5EF4-FFF2-40B4-BE49-F238E27FC236}">
                <a16:creationId xmlns:a16="http://schemas.microsoft.com/office/drawing/2014/main" id="{4438AEEA-1C2B-3A11-1FEE-193F39E916A1}"/>
              </a:ext>
            </a:extLst>
          </p:cNvPr>
          <p:cNvSpPr txBox="1">
            <a:spLocks/>
          </p:cNvSpPr>
          <p:nvPr/>
        </p:nvSpPr>
        <p:spPr>
          <a:xfrm>
            <a:off x="501097" y="1283193"/>
            <a:ext cx="11506733" cy="70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400">
                <a:solidFill>
                  <a:srgbClr val="004F59"/>
                </a:solidFill>
              </a:rPr>
              <a:t>SITE ADDRESS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1827A0F-45CC-2EBD-9030-6788BE5ECD1D}"/>
              </a:ext>
            </a:extLst>
          </p:cNvPr>
          <p:cNvSpPr txBox="1"/>
          <p:nvPr/>
        </p:nvSpPr>
        <p:spPr>
          <a:xfrm>
            <a:off x="501097" y="2010486"/>
            <a:ext cx="5594903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>
                <a:solidFill>
                  <a:srgbClr val="505759"/>
                </a:solidFill>
                <a:latin typeface="museo"/>
              </a:rPr>
              <a:t>Free onsite parking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>
                <a:solidFill>
                  <a:srgbClr val="505759"/>
                </a:solidFill>
                <a:latin typeface="museo"/>
              </a:rPr>
              <a:t>The nearest bus stop is a 10-minute walk</a:t>
            </a:r>
            <a:endParaRPr lang="en-GB" b="0" i="0">
              <a:solidFill>
                <a:srgbClr val="505759"/>
              </a:solidFill>
              <a:effectLst/>
              <a:latin typeface="museo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>
                <a:solidFill>
                  <a:srgbClr val="505759"/>
                </a:solidFill>
                <a:latin typeface="museo"/>
              </a:rPr>
              <a:t>There is a kitchen onsite which includes a kettle, microwave and fridge.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>
                <a:solidFill>
                  <a:srgbClr val="505759"/>
                </a:solidFill>
                <a:latin typeface="museo"/>
              </a:rPr>
              <a:t>Free tea, coffee, sugar, sweetener and milk is provided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>
                <a:solidFill>
                  <a:srgbClr val="505759"/>
                </a:solidFill>
                <a:latin typeface="museo"/>
              </a:rPr>
              <a:t>The site is located a mile away from the town centre where you will find supermarkets like Tesco, Lidl, Aldi and Morrisons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>
                <a:solidFill>
                  <a:srgbClr val="505759"/>
                </a:solidFill>
                <a:latin typeface="museo"/>
              </a:rPr>
              <a:t>KFC, McDonalds, Subway and a sandwich van are also located nearby</a:t>
            </a:r>
          </a:p>
        </p:txBody>
      </p:sp>
    </p:spTree>
    <p:extLst>
      <p:ext uri="{BB962C8B-B14F-4D97-AF65-F5344CB8AC3E}">
        <p14:creationId xmlns:p14="http://schemas.microsoft.com/office/powerpoint/2010/main" val="881297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10000"/>
    </mc:Choice>
    <mc:Fallback xmlns="">
      <p:transition advClick="0" advTm="1000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F7048A-A248-0C30-2516-BA629F469F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1097" y="218410"/>
            <a:ext cx="9817100" cy="702000"/>
          </a:xfrm>
        </p:spPr>
        <p:txBody>
          <a:bodyPr/>
          <a:lstStyle/>
          <a:p>
            <a:r>
              <a:rPr lang="en-GB"/>
              <a:t>Employee Testimonials </a:t>
            </a:r>
          </a:p>
        </p:txBody>
      </p:sp>
      <p:sp>
        <p:nvSpPr>
          <p:cNvPr id="30" name="Title 1">
            <a:extLst>
              <a:ext uri="{FF2B5EF4-FFF2-40B4-BE49-F238E27FC236}">
                <a16:creationId xmlns:a16="http://schemas.microsoft.com/office/drawing/2014/main" id="{4438AEEA-1C2B-3A11-1FEE-193F39E916A1}"/>
              </a:ext>
            </a:extLst>
          </p:cNvPr>
          <p:cNvSpPr txBox="1">
            <a:spLocks/>
          </p:cNvSpPr>
          <p:nvPr/>
        </p:nvSpPr>
        <p:spPr>
          <a:xfrm>
            <a:off x="342633" y="1365921"/>
            <a:ext cx="11506733" cy="70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761970">
              <a:lnSpc>
                <a:spcPct val="100000"/>
              </a:lnSpc>
              <a:spcBef>
                <a:spcPts val="0"/>
              </a:spcBef>
              <a:defRPr/>
            </a:pPr>
            <a:r>
              <a:rPr lang="en-GB" sz="2400">
                <a:solidFill>
                  <a:srgbClr val="004F59"/>
                </a:solidFill>
              </a:rPr>
              <a:t>We Asked Current Employee’s What They Enjoyed About Working for Restore. Here Is What They Said</a:t>
            </a:r>
          </a:p>
        </p:txBody>
      </p:sp>
      <p:sp>
        <p:nvSpPr>
          <p:cNvPr id="5" name="Speech Bubble: Oval 4">
            <a:extLst>
              <a:ext uri="{FF2B5EF4-FFF2-40B4-BE49-F238E27FC236}">
                <a16:creationId xmlns:a16="http://schemas.microsoft.com/office/drawing/2014/main" id="{81DB1537-2555-D409-7D64-C0ACAFDF43E5}"/>
              </a:ext>
            </a:extLst>
          </p:cNvPr>
          <p:cNvSpPr/>
          <p:nvPr/>
        </p:nvSpPr>
        <p:spPr>
          <a:xfrm>
            <a:off x="4605052" y="2298796"/>
            <a:ext cx="3326836" cy="3356722"/>
          </a:xfrm>
          <a:prstGeom prst="wedgeEllipseCallou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>
                <a:solidFill>
                  <a:schemeClr val="bg1"/>
                </a:solidFill>
                <a:latin typeface="Museo 300" panose="02000000000000000000" pitchFamily="50" charset="0"/>
              </a:rPr>
              <a:t>“A good, stable job – the training is acceptable, and colleagues are friendly. The team makes the work enjoyable, and progression is relatively straightforward. It’s steady work with no weekends.”</a:t>
            </a:r>
          </a:p>
          <a:p>
            <a:pPr algn="ctr"/>
            <a:endParaRPr lang="en-GB" sz="1400">
              <a:solidFill>
                <a:schemeClr val="bg1"/>
              </a:solidFill>
              <a:latin typeface="Museo 300" panose="02000000000000000000" pitchFamily="50" charset="0"/>
            </a:endParaRPr>
          </a:p>
          <a:p>
            <a:pPr algn="ctr"/>
            <a:r>
              <a:rPr lang="en-GB" sz="1400">
                <a:solidFill>
                  <a:schemeClr val="bg1"/>
                </a:solidFill>
                <a:latin typeface="Museo 300" panose="02000000000000000000" pitchFamily="50" charset="0"/>
              </a:rPr>
              <a:t>Pros: Welcoming environment and realistic expectations.</a:t>
            </a:r>
          </a:p>
        </p:txBody>
      </p:sp>
      <p:sp>
        <p:nvSpPr>
          <p:cNvPr id="6" name="Speech Bubble: Oval 5">
            <a:extLst>
              <a:ext uri="{FF2B5EF4-FFF2-40B4-BE49-F238E27FC236}">
                <a16:creationId xmlns:a16="http://schemas.microsoft.com/office/drawing/2014/main" id="{9E5E2182-924F-3E85-53A9-11A4D64F08E2}"/>
              </a:ext>
            </a:extLst>
          </p:cNvPr>
          <p:cNvSpPr/>
          <p:nvPr/>
        </p:nvSpPr>
        <p:spPr>
          <a:xfrm>
            <a:off x="8675551" y="2067920"/>
            <a:ext cx="3173815" cy="3184563"/>
          </a:xfrm>
          <a:prstGeom prst="wedgeEllipseCallou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>
                <a:solidFill>
                  <a:schemeClr val="bg1"/>
                </a:solidFill>
                <a:latin typeface="Museo 300" panose="02000000000000000000" pitchFamily="50" charset="0"/>
              </a:rPr>
              <a:t>“Great company that truly values its staff. Management recognise effort and contributions, which makes the work rewarding even when roles get repetitive.”</a:t>
            </a:r>
          </a:p>
          <a:p>
            <a:pPr algn="ctr"/>
            <a:endParaRPr lang="en-GB" sz="1400">
              <a:solidFill>
                <a:schemeClr val="bg1"/>
              </a:solidFill>
              <a:latin typeface="Museo 300" panose="02000000000000000000" pitchFamily="50" charset="0"/>
            </a:endParaRPr>
          </a:p>
          <a:p>
            <a:pPr algn="ctr"/>
            <a:r>
              <a:rPr lang="en-GB" sz="1400">
                <a:solidFill>
                  <a:schemeClr val="bg1"/>
                </a:solidFill>
                <a:latin typeface="Museo 300" panose="02000000000000000000" pitchFamily="50" charset="0"/>
              </a:rPr>
              <a:t>Pros: Staff value, recognition, positive team environment.</a:t>
            </a:r>
          </a:p>
        </p:txBody>
      </p:sp>
      <p:sp>
        <p:nvSpPr>
          <p:cNvPr id="7" name="Speech Bubble: Oval 6">
            <a:extLst>
              <a:ext uri="{FF2B5EF4-FFF2-40B4-BE49-F238E27FC236}">
                <a16:creationId xmlns:a16="http://schemas.microsoft.com/office/drawing/2014/main" id="{0CFBA38F-AE1E-7F97-2B59-01D0E10A48A0}"/>
              </a:ext>
            </a:extLst>
          </p:cNvPr>
          <p:cNvSpPr/>
          <p:nvPr/>
        </p:nvSpPr>
        <p:spPr>
          <a:xfrm>
            <a:off x="549350" y="2067921"/>
            <a:ext cx="3065720" cy="3034540"/>
          </a:xfrm>
          <a:prstGeom prst="wedgeEllipseCallou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>
                <a:solidFill>
                  <a:schemeClr val="bg1"/>
                </a:solidFill>
                <a:latin typeface="Museo 300" panose="02000000000000000000" pitchFamily="50" charset="0"/>
              </a:rPr>
              <a:t>“Stress-free, decent pay, and we consistently had three breaks in an 8-hour shift. Very good people to work with, overall great experience. Highly recommended!”</a:t>
            </a:r>
          </a:p>
          <a:p>
            <a:pPr algn="ctr"/>
            <a:endParaRPr lang="en-GB" sz="1400">
              <a:solidFill>
                <a:schemeClr val="bg1"/>
              </a:solidFill>
              <a:latin typeface="Museo 300" panose="02000000000000000000" pitchFamily="50" charset="0"/>
            </a:endParaRPr>
          </a:p>
          <a:p>
            <a:pPr algn="ctr"/>
            <a:r>
              <a:rPr lang="en-GB" sz="1400">
                <a:latin typeface="Museo 300" panose="02000000000000000000" pitchFamily="50" charset="0"/>
              </a:rPr>
              <a:t>Pros: Comfortable pace and positive colleagues.</a:t>
            </a:r>
            <a:endParaRPr lang="en-GB" sz="1400">
              <a:solidFill>
                <a:schemeClr val="bg1"/>
              </a:solidFill>
              <a:latin typeface="Museo 300" panose="02000000000000000000" pitchFamily="50" charset="0"/>
            </a:endParaRPr>
          </a:p>
        </p:txBody>
      </p:sp>
      <p:pic>
        <p:nvPicPr>
          <p:cNvPr id="3" name="Picture 2" descr="Check us out on Glassdoor.">
            <a:hlinkClick r:id="rId2"/>
            <a:extLst>
              <a:ext uri="{FF2B5EF4-FFF2-40B4-BE49-F238E27FC236}">
                <a16:creationId xmlns:a16="http://schemas.microsoft.com/office/drawing/2014/main" id="{7ED1F26D-ED55-447A-1BD1-C8639B43C4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633" y="5655518"/>
            <a:ext cx="2989518" cy="984072"/>
          </a:xfrm>
          <a:prstGeom prst="rect">
            <a:avLst/>
          </a:prstGeom>
          <a:solidFill>
            <a:srgbClr val="3A494E"/>
          </a:solidFill>
          <a:ln w="57150">
            <a:solidFill>
              <a:srgbClr val="2EA836"/>
            </a:solidFill>
          </a:ln>
        </p:spPr>
      </p:pic>
    </p:spTree>
    <p:extLst>
      <p:ext uri="{BB962C8B-B14F-4D97-AF65-F5344CB8AC3E}">
        <p14:creationId xmlns:p14="http://schemas.microsoft.com/office/powerpoint/2010/main" val="2879577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10000"/>
    </mc:Choice>
    <mc:Fallback xmlns="">
      <p:transition advClick="0" advTm="1000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4436025F-E271-8118-E314-8021F0B73E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78553" y="2008394"/>
            <a:ext cx="10791204" cy="11938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2800">
                <a:solidFill>
                  <a:schemeClr val="bg1"/>
                </a:solidFill>
              </a:rPr>
              <a:t>For further information please contact the Restore Information Management Recruitment Team </a:t>
            </a:r>
          </a:p>
          <a:p>
            <a:pPr marL="0" indent="0">
              <a:buNone/>
            </a:pPr>
            <a:endParaRPr lang="en-GB" sz="280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GB" sz="2800">
                <a:solidFill>
                  <a:schemeClr val="bg1"/>
                </a:solidFill>
              </a:rPr>
              <a:t>E: </a:t>
            </a:r>
            <a:r>
              <a:rPr lang="en-GB" sz="2800">
                <a:solidFill>
                  <a:schemeClr val="bg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talent@restoreplc.com</a:t>
            </a:r>
            <a:endParaRPr lang="en-GB" sz="280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GB" sz="2800">
                <a:solidFill>
                  <a:schemeClr val="bg1"/>
                </a:solidFill>
              </a:rPr>
              <a:t>T: 0330 912 1377</a:t>
            </a:r>
          </a:p>
        </p:txBody>
      </p:sp>
    </p:spTree>
    <p:extLst>
      <p:ext uri="{BB962C8B-B14F-4D97-AF65-F5344CB8AC3E}">
        <p14:creationId xmlns:p14="http://schemas.microsoft.com/office/powerpoint/2010/main" val="451326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10000"/>
    </mc:Choice>
    <mc:Fallback xmlns="">
      <p:transition advClick="0" advTm="10000"/>
    </mc:Fallback>
  </mc:AlternateContent>
</p:sld>
</file>

<file path=ppt/theme/theme1.xml><?xml version="1.0" encoding="utf-8"?>
<a:theme xmlns:a="http://schemas.openxmlformats.org/drawingml/2006/main" name="Office Theme">
  <a:themeElements>
    <a:clrScheme name="Restore Information Management">
      <a:dk1>
        <a:srgbClr val="000000"/>
      </a:dk1>
      <a:lt1>
        <a:srgbClr val="FFFFFF"/>
      </a:lt1>
      <a:dk2>
        <a:srgbClr val="505759"/>
      </a:dk2>
      <a:lt2>
        <a:srgbClr val="E7E6E6"/>
      </a:lt2>
      <a:accent1>
        <a:srgbClr val="2EA836"/>
      </a:accent1>
      <a:accent2>
        <a:srgbClr val="004F59"/>
      </a:accent2>
      <a:accent3>
        <a:srgbClr val="E0E0E0"/>
      </a:accent3>
      <a:accent4>
        <a:srgbClr val="505759"/>
      </a:accent4>
      <a:accent5>
        <a:srgbClr val="000000"/>
      </a:accent5>
      <a:accent6>
        <a:srgbClr val="000000"/>
      </a:accent6>
      <a:hlink>
        <a:srgbClr val="2EA836"/>
      </a:hlink>
      <a:folHlink>
        <a:srgbClr val="004F59"/>
      </a:folHlink>
    </a:clrScheme>
    <a:fontScheme name="Custom 1">
      <a:majorFont>
        <a:latin typeface="Museo 700"/>
        <a:ea typeface=""/>
        <a:cs typeface=""/>
      </a:majorFont>
      <a:minorFont>
        <a:latin typeface="Museo 500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1" id="{DBC93BB9-6175-4FD2-9AB3-24B6C1C4D958}" vid="{39E24BB1-F2AD-4F9C-86BD-60586FF8A450}"/>
    </a:ext>
  </a:extLst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1" id="{DBC93BB9-6175-4FD2-9AB3-24B6C1C4D958}" vid="{2B7AF0B2-180F-4BF2-9617-6B02578B5DD3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1" id="{DBC93BB9-6175-4FD2-9AB3-24B6C1C4D958}" vid="{AB2F8D6E-BA6A-44F4-85CF-95A5D967EFFF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838A5A2BB50CC48AF526E8FEA785128" ma:contentTypeVersion="15" ma:contentTypeDescription="Create a new document." ma:contentTypeScope="" ma:versionID="161ee02370d1c74296d86daef2b2d72e">
  <xsd:schema xmlns:xsd="http://www.w3.org/2001/XMLSchema" xmlns:xs="http://www.w3.org/2001/XMLSchema" xmlns:p="http://schemas.microsoft.com/office/2006/metadata/properties" xmlns:ns2="2d55838f-e5f3-41cf-a4ab-96e2cb56f115" xmlns:ns3="0080f991-14f8-4d7e-b092-83814052dbda" targetNamespace="http://schemas.microsoft.com/office/2006/metadata/properties" ma:root="true" ma:fieldsID="1ecac251aa62c7c028f9c6f7ba3c5f2b" ns2:_="" ns3:_="">
    <xsd:import namespace="2d55838f-e5f3-41cf-a4ab-96e2cb56f115"/>
    <xsd:import namespace="0080f991-14f8-4d7e-b092-83814052dbd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ObjectDetectorVersions" minOccurs="0"/>
                <xsd:element ref="ns2:MediaLengthInSecond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d55838f-e5f3-41cf-a4ab-96e2cb56f11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Image Tags" ma:readOnly="false" ma:fieldId="{5cf76f15-5ced-4ddc-b409-7134ff3c332f}" ma:taxonomyMulti="true" ma:sspId="80f72856-f120-4033-860e-9a0a6f14c5f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2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080f991-14f8-4d7e-b092-83814052dbda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2b8a5769-5d88-4e11-bf2d-cff8c682c60f}" ma:internalName="TaxCatchAll" ma:showField="CatchAllData" ma:web="0080f991-14f8-4d7e-b092-83814052dbd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080f991-14f8-4d7e-b092-83814052dbda" xsi:nil="true"/>
    <lcf76f155ced4ddcb4097134ff3c332f xmlns="2d55838f-e5f3-41cf-a4ab-96e2cb56f115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5DDB65D-BB49-47CB-8DDE-38ABF4038498}">
  <ds:schemaRefs>
    <ds:schemaRef ds:uri="0080f991-14f8-4d7e-b092-83814052dbda"/>
    <ds:schemaRef ds:uri="2d55838f-e5f3-41cf-a4ab-96e2cb56f115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A0F1C852-C3F3-4BB0-91BE-6B838522AA38}">
  <ds:schemaRefs>
    <ds:schemaRef ds:uri="0080f991-14f8-4d7e-b092-83814052dbda"/>
    <ds:schemaRef ds:uri="2d55838f-e5f3-41cf-a4ab-96e2cb56f115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9CCD0435-B1E3-4F2B-8FA0-C07D512653F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IM-Powerpoint-Template-2025 (4)</Template>
  <Application>Microsoft Office PowerPoint</Application>
  <PresentationFormat>Widescreen</PresentationFormat>
  <Slides>10</Slides>
  <Notes>2</Notes>
  <HiddenSlides>0</HiddenSlide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Office Theme</vt:lpstr>
      <vt:lpstr>1_Custom Design</vt:lpstr>
      <vt:lpstr>Custom Design</vt:lpstr>
      <vt:lpstr>Restore Information Management</vt:lpstr>
      <vt:lpstr>About Restore Information Management </vt:lpstr>
      <vt:lpstr>Fast Facts About Us</vt:lpstr>
      <vt:lpstr>UK Locations</vt:lpstr>
      <vt:lpstr>The Recruitment Journey</vt:lpstr>
      <vt:lpstr>Benefits and Rewards</vt:lpstr>
      <vt:lpstr>What Else Can We Offer You?</vt:lpstr>
      <vt:lpstr>Site Information</vt:lpstr>
      <vt:lpstr>Employee Testimonials </vt:lpstr>
      <vt:lpstr>PowerPoint Presentation</vt:lpstr>
    </vt:vector>
  </TitlesOfParts>
  <Company>Restore PLC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Vicki Thorley</dc:creator>
  <cp:revision>7</cp:revision>
  <dcterms:created xsi:type="dcterms:W3CDTF">2025-10-08T14:35:38Z</dcterms:created>
  <dcterms:modified xsi:type="dcterms:W3CDTF">2026-09-23T11:36:09Z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0x010100D838A5A2BB50CC48AF526E8FEA785128</vt:lpwstr>
  </property>
  <property fmtid="{D5CDD505-2E9C-101B-9397-08002B2CF9AE}" pid="3" name="MediaServiceImageTags">
    <vt:lpwstr/>
  </property>
</Properties>
</file>